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5"/>
  </p:notesMasterIdLst>
  <p:sldIdLst>
    <p:sldId id="257" r:id="rId2"/>
    <p:sldId id="296" r:id="rId3"/>
    <p:sldId id="295" r:id="rId4"/>
    <p:sldId id="261" r:id="rId5"/>
    <p:sldId id="260" r:id="rId6"/>
    <p:sldId id="262" r:id="rId7"/>
    <p:sldId id="263" r:id="rId8"/>
    <p:sldId id="299" r:id="rId9"/>
    <p:sldId id="298" r:id="rId10"/>
    <p:sldId id="280" r:id="rId11"/>
    <p:sldId id="294" r:id="rId12"/>
    <p:sldId id="278" r:id="rId13"/>
    <p:sldId id="264" r:id="rId14"/>
    <p:sldId id="265" r:id="rId15"/>
    <p:sldId id="266" r:id="rId16"/>
    <p:sldId id="267" r:id="rId17"/>
    <p:sldId id="268" r:id="rId18"/>
    <p:sldId id="284" r:id="rId19"/>
    <p:sldId id="272" r:id="rId20"/>
    <p:sldId id="270" r:id="rId21"/>
    <p:sldId id="277" r:id="rId22"/>
    <p:sldId id="283" r:id="rId23"/>
    <p:sldId id="287" r:id="rId24"/>
    <p:sldId id="288" r:id="rId25"/>
    <p:sldId id="289" r:id="rId26"/>
    <p:sldId id="290" r:id="rId27"/>
    <p:sldId id="291" r:id="rId28"/>
    <p:sldId id="292" r:id="rId29"/>
    <p:sldId id="285" r:id="rId30"/>
    <p:sldId id="300" r:id="rId31"/>
    <p:sldId id="301" r:id="rId32"/>
    <p:sldId id="279" r:id="rId33"/>
    <p:sldId id="286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Fahkwang Light" panose="020B0604020202020204" pitchFamily="34" charset="0"/>
      <p:regular r:id="rId44"/>
      <p:italic r:id="rId45"/>
    </p:embeddedFont>
    <p:embeddedFont>
      <p:font typeface="Fahkwang Light Bold" pitchFamily="2" charset="-34"/>
      <p:regular r:id="rId46"/>
    </p:embeddedFont>
    <p:embeddedFont>
      <p:font typeface="Franklin Gothic Book" panose="020B0503020102020204" pitchFamily="34" charset="0"/>
      <p:regular r:id="rId47"/>
      <p:italic r:id="rId48"/>
    </p:embeddedFont>
    <p:embeddedFont>
      <p:font typeface="Maharlika" pitchFamily="2" charset="77"/>
      <p:regular r:id="rId49"/>
    </p:embeddedFont>
    <p:embeddedFont>
      <p:font typeface="Wingdings 2" pitchFamily="2" charset="2"/>
      <p:regular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357" autoAdjust="0"/>
  </p:normalViewPr>
  <p:slideViewPr>
    <p:cSldViewPr>
      <p:cViewPr varScale="1">
        <p:scale>
          <a:sx n="69" d="100"/>
          <a:sy n="69" d="100"/>
        </p:scale>
        <p:origin x="92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39FF8-EAEC-4067-B302-BA8E5CC88E8E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85908A-53A9-4FEF-B139-8779296F8F00}">
      <dgm:prSet/>
      <dgm:spPr>
        <a:effectLst>
          <a:outerShdw blurRad="50800" dist="50800" dir="5400000" algn="ctr" rotWithShape="0">
            <a:srgbClr val="000000">
              <a:alpha val="45000"/>
            </a:srgbClr>
          </a:outerShdw>
        </a:effectLst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PATTO del LAVORO</a:t>
          </a:r>
        </a:p>
      </dgm:t>
    </dgm:pt>
    <dgm:pt modelId="{92FAA0DB-6B97-4ABE-8AAC-8156E840AD4C}" type="parTrans" cxnId="{AE3BA5AF-A3B2-4A83-8DE9-392FEAC56508}">
      <dgm:prSet/>
      <dgm:spPr/>
      <dgm:t>
        <a:bodyPr/>
        <a:lstStyle/>
        <a:p>
          <a:endParaRPr lang="en-US"/>
        </a:p>
      </dgm:t>
    </dgm:pt>
    <dgm:pt modelId="{5734E36E-FEC9-4E63-A429-8C9EA573F767}" type="sibTrans" cxnId="{AE3BA5AF-A3B2-4A83-8DE9-392FEAC56508}">
      <dgm:prSet/>
      <dgm:spPr/>
      <dgm:t>
        <a:bodyPr/>
        <a:lstStyle/>
        <a:p>
          <a:endParaRPr lang="en-US"/>
        </a:p>
      </dgm:t>
    </dgm:pt>
    <dgm:pt modelId="{6F20CF23-E20C-4BF6-AD58-A84BD40F086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REGIONE EMILIA ROMAGNA </a:t>
          </a:r>
        </a:p>
      </dgm:t>
    </dgm:pt>
    <dgm:pt modelId="{01E98DBF-6718-4E6F-B792-0E8ED3929725}" type="parTrans" cxnId="{F3EBA72F-D8D9-40D0-B4C3-6F5DADD6DD2D}">
      <dgm:prSet/>
      <dgm:spPr/>
      <dgm:t>
        <a:bodyPr/>
        <a:lstStyle/>
        <a:p>
          <a:endParaRPr lang="en-US"/>
        </a:p>
      </dgm:t>
    </dgm:pt>
    <dgm:pt modelId="{FACB52EC-AA8D-48E4-A269-FEAD360E4555}" type="sibTrans" cxnId="{F3EBA72F-D8D9-40D0-B4C3-6F5DADD6DD2D}">
      <dgm:prSet/>
      <dgm:spPr/>
      <dgm:t>
        <a:bodyPr/>
        <a:lstStyle/>
        <a:p>
          <a:endParaRPr lang="en-US"/>
        </a:p>
      </dgm:t>
    </dgm:pt>
    <dgm:pt modelId="{B710249C-086C-4C91-A908-2EDE96784E0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LUGLIO 2018</a:t>
          </a:r>
        </a:p>
      </dgm:t>
    </dgm:pt>
    <dgm:pt modelId="{E68C43CA-BFA1-4B0F-A200-623EC97DFE7F}" type="parTrans" cxnId="{004DBBC9-281F-4804-8955-1981B58A84FC}">
      <dgm:prSet/>
      <dgm:spPr/>
      <dgm:t>
        <a:bodyPr/>
        <a:lstStyle/>
        <a:p>
          <a:endParaRPr lang="en-US"/>
        </a:p>
      </dgm:t>
    </dgm:pt>
    <dgm:pt modelId="{8D8D0049-A0C1-4CE6-9D77-32B1492F0CE4}" type="sibTrans" cxnId="{004DBBC9-281F-4804-8955-1981B58A84FC}">
      <dgm:prSet/>
      <dgm:spPr/>
      <dgm:t>
        <a:bodyPr/>
        <a:lstStyle/>
        <a:p>
          <a:endParaRPr lang="en-US"/>
        </a:p>
      </dgm:t>
    </dgm:pt>
    <dgm:pt modelId="{D2FBA338-2D36-42B8-8FB9-CAA85F0932FB}" type="pres">
      <dgm:prSet presAssocID="{74F39FF8-EAEC-4067-B302-BA8E5CC88E8E}" presName="root" presStyleCnt="0">
        <dgm:presLayoutVars>
          <dgm:dir/>
          <dgm:resizeHandles val="exact"/>
        </dgm:presLayoutVars>
      </dgm:prSet>
      <dgm:spPr/>
    </dgm:pt>
    <dgm:pt modelId="{AD236209-B373-4E90-B689-F6A8FB50AB7A}" type="pres">
      <dgm:prSet presAssocID="{1085908A-53A9-4FEF-B139-8779296F8F00}" presName="compNode" presStyleCnt="0"/>
      <dgm:spPr/>
    </dgm:pt>
    <dgm:pt modelId="{EBA06237-FF9F-4BF1-BDB7-A85BFC57DF6A}" type="pres">
      <dgm:prSet presAssocID="{1085908A-53A9-4FEF-B139-8779296F8F00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5B4E322-AAB2-4E9A-B5E1-85E26E258368}" type="pres">
      <dgm:prSet presAssocID="{1085908A-53A9-4FEF-B139-8779296F8F0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etta di mano"/>
        </a:ext>
      </dgm:extLst>
    </dgm:pt>
    <dgm:pt modelId="{9FB7FE93-6656-416A-9712-23E76FAB2F50}" type="pres">
      <dgm:prSet presAssocID="{1085908A-53A9-4FEF-B139-8779296F8F00}" presName="spaceRect" presStyleCnt="0"/>
      <dgm:spPr/>
    </dgm:pt>
    <dgm:pt modelId="{1E404EE0-2759-4556-B919-9B551EF4691A}" type="pres">
      <dgm:prSet presAssocID="{1085908A-53A9-4FEF-B139-8779296F8F00}" presName="textRect" presStyleLbl="revTx" presStyleIdx="0" presStyleCnt="3">
        <dgm:presLayoutVars>
          <dgm:chMax val="1"/>
          <dgm:chPref val="1"/>
        </dgm:presLayoutVars>
      </dgm:prSet>
      <dgm:spPr/>
    </dgm:pt>
    <dgm:pt modelId="{3CDF5381-C1CD-4AF4-AD4A-FE1C56171300}" type="pres">
      <dgm:prSet presAssocID="{5734E36E-FEC9-4E63-A429-8C9EA573F767}" presName="sibTrans" presStyleCnt="0"/>
      <dgm:spPr/>
    </dgm:pt>
    <dgm:pt modelId="{596258A4-F5A0-4FC8-989C-53ADB2077517}" type="pres">
      <dgm:prSet presAssocID="{6F20CF23-E20C-4BF6-AD58-A84BD40F0863}" presName="compNode" presStyleCnt="0"/>
      <dgm:spPr/>
    </dgm:pt>
    <dgm:pt modelId="{A6FD4B30-29DF-43C7-8ECF-A4F861BEAF15}" type="pres">
      <dgm:prSet presAssocID="{6F20CF23-E20C-4BF6-AD58-A84BD40F0863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A59B4DA-9567-4E64-BEFC-0973B0C86F0A}" type="pres">
      <dgm:prSet presAssocID="{6F20CF23-E20C-4BF6-AD58-A84BD40F086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dicatore"/>
        </a:ext>
      </dgm:extLst>
    </dgm:pt>
    <dgm:pt modelId="{ECA245BD-F82B-448A-A9B1-F0211C7D460E}" type="pres">
      <dgm:prSet presAssocID="{6F20CF23-E20C-4BF6-AD58-A84BD40F0863}" presName="spaceRect" presStyleCnt="0"/>
      <dgm:spPr/>
    </dgm:pt>
    <dgm:pt modelId="{459E3F07-65D7-4A77-A205-632E7944FAA2}" type="pres">
      <dgm:prSet presAssocID="{6F20CF23-E20C-4BF6-AD58-A84BD40F0863}" presName="textRect" presStyleLbl="revTx" presStyleIdx="1" presStyleCnt="3">
        <dgm:presLayoutVars>
          <dgm:chMax val="1"/>
          <dgm:chPref val="1"/>
        </dgm:presLayoutVars>
      </dgm:prSet>
      <dgm:spPr/>
    </dgm:pt>
    <dgm:pt modelId="{D2B1AB06-042E-4E86-A18B-FB81AFB07F45}" type="pres">
      <dgm:prSet presAssocID="{FACB52EC-AA8D-48E4-A269-FEAD360E4555}" presName="sibTrans" presStyleCnt="0"/>
      <dgm:spPr/>
    </dgm:pt>
    <dgm:pt modelId="{FE9BEFAE-6058-483D-80E4-C550CB3D5B44}" type="pres">
      <dgm:prSet presAssocID="{B710249C-086C-4C91-A908-2EDE96784E0B}" presName="compNode" presStyleCnt="0"/>
      <dgm:spPr/>
    </dgm:pt>
    <dgm:pt modelId="{08B14AAD-83B2-48C5-A08B-8003218C03BB}" type="pres">
      <dgm:prSet presAssocID="{B710249C-086C-4C91-A908-2EDE96784E0B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9CE4D5D-52F7-436E-B014-33985F81ABB5}" type="pres">
      <dgm:prSet presAssocID="{B710249C-086C-4C91-A908-2EDE96784E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8661B250-DA95-42E4-BB8C-17370096DB3B}" type="pres">
      <dgm:prSet presAssocID="{B710249C-086C-4C91-A908-2EDE96784E0B}" presName="spaceRect" presStyleCnt="0"/>
      <dgm:spPr/>
    </dgm:pt>
    <dgm:pt modelId="{ADFD2F98-4147-4067-B019-A501D64CB4C6}" type="pres">
      <dgm:prSet presAssocID="{B710249C-086C-4C91-A908-2EDE96784E0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4E9A607-633C-7B40-B782-0336564BB8F4}" type="presOf" srcId="{B710249C-086C-4C91-A908-2EDE96784E0B}" destId="{ADFD2F98-4147-4067-B019-A501D64CB4C6}" srcOrd="0" destOrd="0" presId="urn:microsoft.com/office/officeart/2018/5/layout/IconLeafLabelList"/>
    <dgm:cxn modelId="{F3EBA72F-D8D9-40D0-B4C3-6F5DADD6DD2D}" srcId="{74F39FF8-EAEC-4067-B302-BA8E5CC88E8E}" destId="{6F20CF23-E20C-4BF6-AD58-A84BD40F0863}" srcOrd="1" destOrd="0" parTransId="{01E98DBF-6718-4E6F-B792-0E8ED3929725}" sibTransId="{FACB52EC-AA8D-48E4-A269-FEAD360E4555}"/>
    <dgm:cxn modelId="{F872E345-D6B6-1C47-84BF-A3FC870535A2}" type="presOf" srcId="{6F20CF23-E20C-4BF6-AD58-A84BD40F0863}" destId="{459E3F07-65D7-4A77-A205-632E7944FAA2}" srcOrd="0" destOrd="0" presId="urn:microsoft.com/office/officeart/2018/5/layout/IconLeafLabelList"/>
    <dgm:cxn modelId="{AE3BA5AF-A3B2-4A83-8DE9-392FEAC56508}" srcId="{74F39FF8-EAEC-4067-B302-BA8E5CC88E8E}" destId="{1085908A-53A9-4FEF-B139-8779296F8F00}" srcOrd="0" destOrd="0" parTransId="{92FAA0DB-6B97-4ABE-8AAC-8156E840AD4C}" sibTransId="{5734E36E-FEC9-4E63-A429-8C9EA573F767}"/>
    <dgm:cxn modelId="{5BF1ADB6-CC43-0D43-8684-CD39FFB800D2}" type="presOf" srcId="{1085908A-53A9-4FEF-B139-8779296F8F00}" destId="{1E404EE0-2759-4556-B919-9B551EF4691A}" srcOrd="0" destOrd="0" presId="urn:microsoft.com/office/officeart/2018/5/layout/IconLeafLabelList"/>
    <dgm:cxn modelId="{EC89FBC1-76CA-1B4E-9D98-916BD6B1D2B3}" type="presOf" srcId="{74F39FF8-EAEC-4067-B302-BA8E5CC88E8E}" destId="{D2FBA338-2D36-42B8-8FB9-CAA85F0932FB}" srcOrd="0" destOrd="0" presId="urn:microsoft.com/office/officeart/2018/5/layout/IconLeafLabelList"/>
    <dgm:cxn modelId="{004DBBC9-281F-4804-8955-1981B58A84FC}" srcId="{74F39FF8-EAEC-4067-B302-BA8E5CC88E8E}" destId="{B710249C-086C-4C91-A908-2EDE96784E0B}" srcOrd="2" destOrd="0" parTransId="{E68C43CA-BFA1-4B0F-A200-623EC97DFE7F}" sibTransId="{8D8D0049-A0C1-4CE6-9D77-32B1492F0CE4}"/>
    <dgm:cxn modelId="{CF2CA520-8D29-2C4D-B7AB-80E6D351B5F3}" type="presParOf" srcId="{D2FBA338-2D36-42B8-8FB9-CAA85F0932FB}" destId="{AD236209-B373-4E90-B689-F6A8FB50AB7A}" srcOrd="0" destOrd="0" presId="urn:microsoft.com/office/officeart/2018/5/layout/IconLeafLabelList"/>
    <dgm:cxn modelId="{5C74A98D-A01D-2A44-BBF5-26427B614536}" type="presParOf" srcId="{AD236209-B373-4E90-B689-F6A8FB50AB7A}" destId="{EBA06237-FF9F-4BF1-BDB7-A85BFC57DF6A}" srcOrd="0" destOrd="0" presId="urn:microsoft.com/office/officeart/2018/5/layout/IconLeafLabelList"/>
    <dgm:cxn modelId="{BC4BD197-15D8-9D47-AAD9-DBBFAE5708B9}" type="presParOf" srcId="{AD236209-B373-4E90-B689-F6A8FB50AB7A}" destId="{35B4E322-AAB2-4E9A-B5E1-85E26E258368}" srcOrd="1" destOrd="0" presId="urn:microsoft.com/office/officeart/2018/5/layout/IconLeafLabelList"/>
    <dgm:cxn modelId="{DEE747BA-40AC-5041-BEF7-CC104800D317}" type="presParOf" srcId="{AD236209-B373-4E90-B689-F6A8FB50AB7A}" destId="{9FB7FE93-6656-416A-9712-23E76FAB2F50}" srcOrd="2" destOrd="0" presId="urn:microsoft.com/office/officeart/2018/5/layout/IconLeafLabelList"/>
    <dgm:cxn modelId="{A51C1DD9-9700-E545-8EA2-31B4CBE50539}" type="presParOf" srcId="{AD236209-B373-4E90-B689-F6A8FB50AB7A}" destId="{1E404EE0-2759-4556-B919-9B551EF4691A}" srcOrd="3" destOrd="0" presId="urn:microsoft.com/office/officeart/2018/5/layout/IconLeafLabelList"/>
    <dgm:cxn modelId="{BD8EC8CA-8DED-F74B-8072-4493D61B378B}" type="presParOf" srcId="{D2FBA338-2D36-42B8-8FB9-CAA85F0932FB}" destId="{3CDF5381-C1CD-4AF4-AD4A-FE1C56171300}" srcOrd="1" destOrd="0" presId="urn:microsoft.com/office/officeart/2018/5/layout/IconLeafLabelList"/>
    <dgm:cxn modelId="{1FB987E3-E7A3-1D42-84BD-CBAE2760A0D6}" type="presParOf" srcId="{D2FBA338-2D36-42B8-8FB9-CAA85F0932FB}" destId="{596258A4-F5A0-4FC8-989C-53ADB2077517}" srcOrd="2" destOrd="0" presId="urn:microsoft.com/office/officeart/2018/5/layout/IconLeafLabelList"/>
    <dgm:cxn modelId="{CC1CB1E6-BDA8-F54B-865E-5EEA50794A17}" type="presParOf" srcId="{596258A4-F5A0-4FC8-989C-53ADB2077517}" destId="{A6FD4B30-29DF-43C7-8ECF-A4F861BEAF15}" srcOrd="0" destOrd="0" presId="urn:microsoft.com/office/officeart/2018/5/layout/IconLeafLabelList"/>
    <dgm:cxn modelId="{E20595A9-AD1E-764E-A42B-7D27168A82B3}" type="presParOf" srcId="{596258A4-F5A0-4FC8-989C-53ADB2077517}" destId="{AA59B4DA-9567-4E64-BEFC-0973B0C86F0A}" srcOrd="1" destOrd="0" presId="urn:microsoft.com/office/officeart/2018/5/layout/IconLeafLabelList"/>
    <dgm:cxn modelId="{12470506-EC31-2F48-BFD7-6279CB33B557}" type="presParOf" srcId="{596258A4-F5A0-4FC8-989C-53ADB2077517}" destId="{ECA245BD-F82B-448A-A9B1-F0211C7D460E}" srcOrd="2" destOrd="0" presId="urn:microsoft.com/office/officeart/2018/5/layout/IconLeafLabelList"/>
    <dgm:cxn modelId="{CEC352DE-491F-7648-B3D9-1C601BBE642E}" type="presParOf" srcId="{596258A4-F5A0-4FC8-989C-53ADB2077517}" destId="{459E3F07-65D7-4A77-A205-632E7944FAA2}" srcOrd="3" destOrd="0" presId="urn:microsoft.com/office/officeart/2018/5/layout/IconLeafLabelList"/>
    <dgm:cxn modelId="{4FF62251-296C-0F4D-BBAF-B5A3F76C201C}" type="presParOf" srcId="{D2FBA338-2D36-42B8-8FB9-CAA85F0932FB}" destId="{D2B1AB06-042E-4E86-A18B-FB81AFB07F45}" srcOrd="3" destOrd="0" presId="urn:microsoft.com/office/officeart/2018/5/layout/IconLeafLabelList"/>
    <dgm:cxn modelId="{50911524-60FE-CF42-8EDB-3CD81209B600}" type="presParOf" srcId="{D2FBA338-2D36-42B8-8FB9-CAA85F0932FB}" destId="{FE9BEFAE-6058-483D-80E4-C550CB3D5B44}" srcOrd="4" destOrd="0" presId="urn:microsoft.com/office/officeart/2018/5/layout/IconLeafLabelList"/>
    <dgm:cxn modelId="{88588FE3-0BF3-2A43-8C87-50C5E95B3605}" type="presParOf" srcId="{FE9BEFAE-6058-483D-80E4-C550CB3D5B44}" destId="{08B14AAD-83B2-48C5-A08B-8003218C03BB}" srcOrd="0" destOrd="0" presId="urn:microsoft.com/office/officeart/2018/5/layout/IconLeafLabelList"/>
    <dgm:cxn modelId="{21C27230-4ECC-D64C-AB7A-E70E3C772DA1}" type="presParOf" srcId="{FE9BEFAE-6058-483D-80E4-C550CB3D5B44}" destId="{A9CE4D5D-52F7-436E-B014-33985F81ABB5}" srcOrd="1" destOrd="0" presId="urn:microsoft.com/office/officeart/2018/5/layout/IconLeafLabelList"/>
    <dgm:cxn modelId="{8570BAE5-A865-1F44-B00D-9BEBD332B321}" type="presParOf" srcId="{FE9BEFAE-6058-483D-80E4-C550CB3D5B44}" destId="{8661B250-DA95-42E4-BB8C-17370096DB3B}" srcOrd="2" destOrd="0" presId="urn:microsoft.com/office/officeart/2018/5/layout/IconLeafLabelList"/>
    <dgm:cxn modelId="{DC56ED19-36B5-1C49-AA0E-16F94D34A7F1}" type="presParOf" srcId="{FE9BEFAE-6058-483D-80E4-C550CB3D5B44}" destId="{ADFD2F98-4147-4067-B019-A501D64CB4C6}" srcOrd="3" destOrd="0" presId="urn:microsoft.com/office/officeart/2018/5/layout/IconLeafLabel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BC2994-C09A-42DD-B6E8-199F6E72949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7ECDE14-B716-4608-9DF2-56F6DBB6D77F}">
      <dgm:prSet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EVENTI ANNO 2026</a:t>
          </a:r>
        </a:p>
        <a:p>
          <a:r>
            <a:rPr lang="en-US" sz="2800" dirty="0">
              <a:solidFill>
                <a:schemeClr val="bg1"/>
              </a:solidFill>
            </a:rPr>
            <a:t>CONVEGNI LEGGI REGIONALI RECEPIMENTO DECRETO “SALVA CASA</a:t>
          </a:r>
          <a:r>
            <a:rPr lang="en-US" sz="2400" dirty="0">
              <a:solidFill>
                <a:schemeClr val="bg1"/>
              </a:solidFill>
            </a:rPr>
            <a:t>” </a:t>
          </a:r>
        </a:p>
      </dgm:t>
    </dgm:pt>
    <dgm:pt modelId="{97B2E7A8-C831-4D94-9279-C6BF82B66138}" type="parTrans" cxnId="{94F0BAE5-F737-4538-83A4-CD09837D24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D22E93D-A4E5-426B-BE7B-3D6DAE193AC5}" type="sibTrans" cxnId="{94F0BAE5-F737-4538-83A4-CD09837D24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E7B756-3712-478E-9FD1-1BF4E59629E0}">
      <dgm:prSet custT="1"/>
      <dgm:spPr/>
      <dgm:t>
        <a:bodyPr/>
        <a:lstStyle/>
        <a:p>
          <a:r>
            <a:rPr lang="en-US" sz="4400">
              <a:solidFill>
                <a:schemeClr val="bg1"/>
              </a:solidFill>
            </a:rPr>
            <a:t>Bologna                                    </a:t>
          </a:r>
          <a:r>
            <a:rPr lang="en-US" sz="3600">
              <a:solidFill>
                <a:schemeClr val="bg1"/>
              </a:solidFill>
            </a:rPr>
            <a:t>22 Gennaio 2026</a:t>
          </a:r>
          <a:endParaRPr lang="en-US" sz="3600" dirty="0">
            <a:solidFill>
              <a:schemeClr val="bg1"/>
            </a:solidFill>
          </a:endParaRPr>
        </a:p>
      </dgm:t>
    </dgm:pt>
    <dgm:pt modelId="{D972FE67-52E8-4D90-B457-E5E4D0E94D25}" type="parTrans" cxnId="{7FAFA4A8-0876-4C5F-BE34-D584DFDF00B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D7062F7-E600-42AA-9A03-2A1E1CB96945}" type="sibTrans" cxnId="{7FAFA4A8-0876-4C5F-BE34-D584DFDF00B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670DA68-8A02-4E33-B408-38D782467E67}">
      <dgm:prSet custT="1"/>
      <dgm:spPr/>
      <dgm:t>
        <a:bodyPr/>
        <a:lstStyle/>
        <a:p>
          <a:r>
            <a:rPr lang="en-US" sz="4400">
              <a:solidFill>
                <a:schemeClr val="bg1"/>
              </a:solidFill>
            </a:rPr>
            <a:t>Ravenna                                    </a:t>
          </a:r>
          <a:r>
            <a:rPr lang="en-US" sz="3600">
              <a:solidFill>
                <a:schemeClr val="bg1"/>
              </a:solidFill>
            </a:rPr>
            <a:t>5 Febbraio 2026</a:t>
          </a:r>
          <a:endParaRPr lang="en-US" sz="3600" dirty="0">
            <a:solidFill>
              <a:schemeClr val="bg1"/>
            </a:solidFill>
          </a:endParaRPr>
        </a:p>
      </dgm:t>
    </dgm:pt>
    <dgm:pt modelId="{7CBE0FD5-64C6-4F58-A8A9-707F40F2296E}" type="parTrans" cxnId="{4EC4FEAE-F4D8-4C55-84E1-E8845E771D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4B8CE7-9ECE-4E2A-B128-384D990D511B}" type="sibTrans" cxnId="{4EC4FEAE-F4D8-4C55-84E1-E8845E771D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C1E8FA-AD94-4311-B492-E90C127C05C1}">
      <dgm:prSet custT="1"/>
      <dgm:spPr/>
      <dgm:t>
        <a:bodyPr/>
        <a:lstStyle/>
        <a:p>
          <a:r>
            <a:rPr lang="en-US" sz="3800">
              <a:solidFill>
                <a:schemeClr val="bg1"/>
              </a:solidFill>
            </a:rPr>
            <a:t>Parma (Piacenza)                  </a:t>
          </a:r>
          <a:r>
            <a:rPr lang="en-US" sz="3600">
              <a:solidFill>
                <a:schemeClr val="bg1"/>
              </a:solidFill>
            </a:rPr>
            <a:t>10 Febbraio 2026</a:t>
          </a:r>
          <a:endParaRPr lang="en-US" sz="3600" dirty="0">
            <a:solidFill>
              <a:schemeClr val="bg1"/>
            </a:solidFill>
          </a:endParaRPr>
        </a:p>
      </dgm:t>
    </dgm:pt>
    <dgm:pt modelId="{48BC7536-C38A-468C-9C25-9BB3FFF235AB}" type="parTrans" cxnId="{F90BF9BF-8A89-4CA8-ABBF-732A73A6B6C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0600A-56C6-45B2-9D21-C2563E2CD563}" type="sibTrans" cxnId="{F90BF9BF-8A89-4CA8-ABBF-732A73A6B6C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7D8C35-EBC2-4ECA-B0EC-045119E77556}">
      <dgm:prSet custT="1"/>
      <dgm:spPr>
        <a:solidFill>
          <a:srgbClr val="00B050"/>
        </a:solidFill>
      </dgm:spPr>
      <dgm:t>
        <a:bodyPr/>
        <a:lstStyle/>
        <a:p>
          <a:r>
            <a:rPr lang="en-US" sz="4400">
              <a:solidFill>
                <a:schemeClr val="bg1"/>
              </a:solidFill>
            </a:rPr>
            <a:t>Forlinpopoli                            </a:t>
          </a:r>
          <a:r>
            <a:rPr lang="en-US" sz="3600">
              <a:solidFill>
                <a:schemeClr val="bg1"/>
              </a:solidFill>
            </a:rPr>
            <a:t>19 Febbraio 2026</a:t>
          </a:r>
          <a:endParaRPr lang="en-US" sz="3600" dirty="0">
            <a:solidFill>
              <a:schemeClr val="bg1"/>
            </a:solidFill>
          </a:endParaRPr>
        </a:p>
      </dgm:t>
    </dgm:pt>
    <dgm:pt modelId="{16DDA7FA-6FBF-44BF-9B61-63FAE889A912}" type="parTrans" cxnId="{333F8DD4-02D5-4DE2-82D5-625972449AA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9F7FC31-B6CB-4535-B66A-0077A2DD5B53}" type="sibTrans" cxnId="{333F8DD4-02D5-4DE2-82D5-625972449AA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29C316-43F0-4B7E-AA38-3E8CD2896350}">
      <dgm:prSet custT="1"/>
      <dgm:spPr/>
      <dgm:t>
        <a:bodyPr/>
        <a:lstStyle/>
        <a:p>
          <a:r>
            <a:rPr lang="en-US" sz="3800">
              <a:solidFill>
                <a:schemeClr val="bg1"/>
              </a:solidFill>
            </a:rPr>
            <a:t>Ferrara                               </a:t>
          </a:r>
          <a:r>
            <a:rPr lang="en-US" sz="3600">
              <a:solidFill>
                <a:schemeClr val="bg1"/>
              </a:solidFill>
            </a:rPr>
            <a:t>24 Febbraio 2026</a:t>
          </a:r>
          <a:endParaRPr lang="en-US" sz="3600" dirty="0">
            <a:solidFill>
              <a:schemeClr val="bg1"/>
            </a:solidFill>
          </a:endParaRPr>
        </a:p>
      </dgm:t>
    </dgm:pt>
    <dgm:pt modelId="{D80F0789-CF51-4484-8D4E-A89EF02E8888}" type="parTrans" cxnId="{57215AD3-19FD-4F3B-8AD9-E1A693625C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0DA7CD9-72A7-4F79-AD80-B11214654A13}" type="sibTrans" cxnId="{57215AD3-19FD-4F3B-8AD9-E1A693625C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C178AB-DEC0-4DD5-9EB2-F164A12A3882}">
      <dgm:prSet custT="1"/>
      <dgm:spPr/>
      <dgm:t>
        <a:bodyPr/>
        <a:lstStyle/>
        <a:p>
          <a:r>
            <a:rPr lang="en-US" sz="2800">
              <a:solidFill>
                <a:schemeClr val="bg1"/>
              </a:solidFill>
            </a:rPr>
            <a:t>Reggio Emilia (Modena)</a:t>
          </a:r>
          <a:r>
            <a:rPr lang="en-US" sz="3800">
              <a:solidFill>
                <a:schemeClr val="bg1"/>
              </a:solidFill>
            </a:rPr>
            <a:t>         </a:t>
          </a:r>
          <a:r>
            <a:rPr lang="en-US" sz="3600">
              <a:solidFill>
                <a:schemeClr val="bg1"/>
              </a:solidFill>
            </a:rPr>
            <a:t>5 Marzo 2026</a:t>
          </a:r>
          <a:endParaRPr lang="en-US" sz="3600" dirty="0">
            <a:solidFill>
              <a:schemeClr val="bg1"/>
            </a:solidFill>
          </a:endParaRPr>
        </a:p>
      </dgm:t>
    </dgm:pt>
    <dgm:pt modelId="{67CE8D13-BD24-4BB2-8E86-6669BA8BBB31}" type="parTrans" cxnId="{EE7DF8D7-A813-4200-9DC0-56BE3F7A303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D2DB2AA-9758-4600-939D-E5FB090DE633}" type="sibTrans" cxnId="{EE7DF8D7-A813-4200-9DC0-56BE3F7A303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9B782C4-BFC1-4FEA-A29B-2B2D47381AC1}">
      <dgm:prSet custT="1"/>
      <dgm:spPr/>
      <dgm:t>
        <a:bodyPr/>
        <a:lstStyle/>
        <a:p>
          <a:r>
            <a:rPr lang="en-US" sz="2800">
              <a:solidFill>
                <a:schemeClr val="bg1"/>
              </a:solidFill>
            </a:rPr>
            <a:t>Bellaria/Igea Marina             </a:t>
          </a:r>
          <a:r>
            <a:rPr lang="en-US" sz="3600">
              <a:solidFill>
                <a:schemeClr val="bg1"/>
              </a:solidFill>
            </a:rPr>
            <a:t>17 Marzo 2026</a:t>
          </a:r>
          <a:endParaRPr lang="en-US" sz="3600" dirty="0">
            <a:solidFill>
              <a:schemeClr val="bg1"/>
            </a:solidFill>
          </a:endParaRPr>
        </a:p>
      </dgm:t>
    </dgm:pt>
    <dgm:pt modelId="{A32F081C-7F6B-4F25-8EBD-8E8383BC0161}" type="parTrans" cxnId="{AAE0FD4D-8ACE-4FD1-9375-86586BB99B4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C9DA04E-94F9-495D-9AB2-D3EFB2BDA108}" type="sibTrans" cxnId="{AAE0FD4D-8ACE-4FD1-9375-86586BB99B4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A342A0-0AFC-4142-959B-1D899B58E4C6}">
      <dgm:prSet custT="1"/>
      <dgm:spPr>
        <a:solidFill>
          <a:schemeClr val="accent2"/>
        </a:solidFill>
      </dgm:spPr>
      <dgm:t>
        <a:bodyPr/>
        <a:lstStyle/>
        <a:p>
          <a:r>
            <a:rPr lang="en-US" sz="3200">
              <a:solidFill>
                <a:schemeClr val="bg1"/>
              </a:solidFill>
            </a:rPr>
            <a:t>Ai convegni hanno partecipato in totale </a:t>
          </a:r>
          <a:r>
            <a:rPr lang="en-US" sz="3200" b="1">
              <a:solidFill>
                <a:schemeClr val="bg1"/>
              </a:solidFill>
            </a:rPr>
            <a:t>circa 7000 persone</a:t>
          </a:r>
          <a:endParaRPr lang="en-US" sz="3200" dirty="0">
            <a:solidFill>
              <a:schemeClr val="bg1"/>
            </a:solidFill>
          </a:endParaRPr>
        </a:p>
      </dgm:t>
    </dgm:pt>
    <dgm:pt modelId="{1EEA97BE-5504-452C-A7B5-2E75AD0767E5}" type="parTrans" cxnId="{EC9F5492-5D47-402E-A2B3-AF9A39F47E8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A18FF91-34A5-4209-ADEA-3F83F2C694DA}" type="sibTrans" cxnId="{EC9F5492-5D47-402E-A2B3-AF9A39F47E8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D2D3D7-25FE-43B1-A047-5279BAA74F4D}">
      <dgm:prSet custT="1"/>
      <dgm:spPr/>
      <dgm:t>
        <a:bodyPr/>
        <a:lstStyle/>
        <a:p>
          <a:r>
            <a:rPr lang="en-US" sz="2400">
              <a:solidFill>
                <a:schemeClr val="bg1"/>
              </a:solidFill>
            </a:rPr>
            <a:t>tra colleghi iscritti agli ordini e collegi professionali di Area Tecnica aderenti al  CUP ER e  tecnici impegnati  nella Pubblica Amministrazione                  </a:t>
          </a:r>
          <a:endParaRPr lang="en-US" sz="2400" dirty="0">
            <a:solidFill>
              <a:schemeClr val="bg1"/>
            </a:solidFill>
          </a:endParaRPr>
        </a:p>
      </dgm:t>
    </dgm:pt>
    <dgm:pt modelId="{B4D4B1B1-79B5-4641-BBA6-BCF365D8958B}" type="parTrans" cxnId="{B33C9B85-43B9-40E1-B6D2-68942287F9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8286D94-F47E-428E-A859-9DCD1AC0B087}" type="sibTrans" cxnId="{B33C9B85-43B9-40E1-B6D2-68942287F9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E349A43-0E2B-4A42-B491-19C9DBEAE4CE}">
      <dgm:prSet custT="1"/>
      <dgm:spPr>
        <a:solidFill>
          <a:schemeClr val="accent2"/>
        </a:solidFill>
      </dgm:spPr>
      <dgm:t>
        <a:bodyPr/>
        <a:lstStyle/>
        <a:p>
          <a:r>
            <a:rPr lang="en-US" sz="4800" dirty="0" err="1">
              <a:solidFill>
                <a:schemeClr val="bg1"/>
              </a:solidFill>
            </a:rPr>
            <a:t>città</a:t>
          </a:r>
          <a:r>
            <a:rPr lang="en-US" sz="4800" dirty="0">
              <a:solidFill>
                <a:schemeClr val="bg1"/>
              </a:solidFill>
            </a:rPr>
            <a:t> e date</a:t>
          </a:r>
        </a:p>
      </dgm:t>
    </dgm:pt>
    <dgm:pt modelId="{93FBBF78-81E2-428B-A64B-41A37EF8C63C}" type="sibTrans" cxnId="{9927AC58-8682-485E-B863-A7D6A86A83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17A320A-F132-490A-A10E-849EEBB68E89}" type="parTrans" cxnId="{9927AC58-8682-485E-B863-A7D6A86A83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0A52F42-E1FA-6A45-8705-F4653F893D1F}" type="pres">
      <dgm:prSet presAssocID="{DEBC2994-C09A-42DD-B6E8-199F6E729499}" presName="diagram" presStyleCnt="0">
        <dgm:presLayoutVars>
          <dgm:dir/>
          <dgm:resizeHandles val="exact"/>
        </dgm:presLayoutVars>
      </dgm:prSet>
      <dgm:spPr/>
    </dgm:pt>
    <dgm:pt modelId="{1D92CA1D-D509-F745-8208-969BD5CEBC0F}" type="pres">
      <dgm:prSet presAssocID="{57ECDE14-B716-4608-9DF2-56F6DBB6D77F}" presName="node" presStyleLbl="node1" presStyleIdx="0" presStyleCnt="11" custScaleY="122868" custLinFactX="1802" custLinFactNeighborX="100000" custLinFactNeighborY="-46499">
        <dgm:presLayoutVars>
          <dgm:bulletEnabled val="1"/>
        </dgm:presLayoutVars>
      </dgm:prSet>
      <dgm:spPr/>
    </dgm:pt>
    <dgm:pt modelId="{2E819A42-95A4-5E4A-A107-BBDB97BA0C2C}" type="pres">
      <dgm:prSet presAssocID="{6D22E93D-A4E5-426B-BE7B-3D6DAE193AC5}" presName="sibTrans" presStyleCnt="0"/>
      <dgm:spPr/>
    </dgm:pt>
    <dgm:pt modelId="{93E2494B-49A8-DE4B-BA15-3C4014A6AB65}" type="pres">
      <dgm:prSet presAssocID="{4E349A43-0E2B-4A42-B491-19C9DBEAE4CE}" presName="node" presStyleLbl="node1" presStyleIdx="1" presStyleCnt="11" custScaleY="118884" custLinFactX="5000" custLinFactNeighborX="100000" custLinFactNeighborY="-49845">
        <dgm:presLayoutVars>
          <dgm:bulletEnabled val="1"/>
        </dgm:presLayoutVars>
      </dgm:prSet>
      <dgm:spPr/>
    </dgm:pt>
    <dgm:pt modelId="{6D52E2A5-1377-3C41-BD79-B1CE4C79466B}" type="pres">
      <dgm:prSet presAssocID="{93FBBF78-81E2-428B-A64B-41A37EF8C63C}" presName="sibTrans" presStyleCnt="0"/>
      <dgm:spPr/>
    </dgm:pt>
    <dgm:pt modelId="{A2F5C0C7-A2F3-F041-B5AA-B53F8AF7A2DD}" type="pres">
      <dgm:prSet presAssocID="{F1E7B756-3712-478E-9FD1-1BF4E59629E0}" presName="node" presStyleLbl="node1" presStyleIdx="2" presStyleCnt="11" custLinFactX="-100000" custLinFactNeighborX="-121165" custLinFactNeighborY="65801">
        <dgm:presLayoutVars>
          <dgm:bulletEnabled val="1"/>
        </dgm:presLayoutVars>
      </dgm:prSet>
      <dgm:spPr/>
    </dgm:pt>
    <dgm:pt modelId="{38522DEF-953B-A643-97DD-4CA47D8EF2FE}" type="pres">
      <dgm:prSet presAssocID="{6D7062F7-E600-42AA-9A03-2A1E1CB96945}" presName="sibTrans" presStyleCnt="0"/>
      <dgm:spPr/>
    </dgm:pt>
    <dgm:pt modelId="{34381CB1-850A-EC4A-AD59-D30222A547AB}" type="pres">
      <dgm:prSet presAssocID="{5670DA68-8A02-4E33-B408-38D782467E67}" presName="node" presStyleLbl="node1" presStyleIdx="3" presStyleCnt="11" custLinFactX="-100000" custLinFactNeighborX="-126238" custLinFactNeighborY="79277">
        <dgm:presLayoutVars>
          <dgm:bulletEnabled val="1"/>
        </dgm:presLayoutVars>
      </dgm:prSet>
      <dgm:spPr/>
    </dgm:pt>
    <dgm:pt modelId="{5251056A-7E32-8D4D-A9DA-357096386ECC}" type="pres">
      <dgm:prSet presAssocID="{2B4B8CE7-9ECE-4E2A-B128-384D990D511B}" presName="sibTrans" presStyleCnt="0"/>
      <dgm:spPr/>
    </dgm:pt>
    <dgm:pt modelId="{B393DD1E-33B1-3749-B1FB-D0178107FBFB}" type="pres">
      <dgm:prSet presAssocID="{F3C1E8FA-AD94-4311-B492-E90C127C05C1}" presName="node" presStyleLbl="node1" presStyleIdx="4" presStyleCnt="11" custLinFactX="100000" custLinFactNeighborX="115000" custLinFactNeighborY="-51732">
        <dgm:presLayoutVars>
          <dgm:bulletEnabled val="1"/>
        </dgm:presLayoutVars>
      </dgm:prSet>
      <dgm:spPr/>
    </dgm:pt>
    <dgm:pt modelId="{E058A8A5-86AE-724A-ABA2-477A7E2F45B7}" type="pres">
      <dgm:prSet presAssocID="{BDE0600A-56C6-45B2-9D21-C2563E2CD563}" presName="sibTrans" presStyleCnt="0"/>
      <dgm:spPr/>
    </dgm:pt>
    <dgm:pt modelId="{81F789F6-FEC9-B74F-8AA7-77AB370C2A92}" type="pres">
      <dgm:prSet presAssocID="{FD7D8C35-EBC2-4ECA-B0EC-045119E77556}" presName="node" presStyleLbl="node1" presStyleIdx="5" presStyleCnt="11" custLinFactX="100000" custLinFactNeighborX="115161" custLinFactNeighborY="-51732">
        <dgm:presLayoutVars>
          <dgm:bulletEnabled val="1"/>
        </dgm:presLayoutVars>
      </dgm:prSet>
      <dgm:spPr/>
    </dgm:pt>
    <dgm:pt modelId="{6D00F9F5-69F3-F044-B189-7D076FD25BCF}" type="pres">
      <dgm:prSet presAssocID="{D9F7FC31-B6CB-4535-B66A-0077A2DD5B53}" presName="sibTrans" presStyleCnt="0"/>
      <dgm:spPr/>
    </dgm:pt>
    <dgm:pt modelId="{7FB26478-9CDC-F142-8949-F10104A9AF54}" type="pres">
      <dgm:prSet presAssocID="{9C29C316-43F0-4B7E-AA38-3E8CD2896350}" presName="node" presStyleLbl="node1" presStyleIdx="6" presStyleCnt="11" custLinFactX="-71281" custLinFactNeighborX="-100000" custLinFactNeighborY="55196">
        <dgm:presLayoutVars>
          <dgm:bulletEnabled val="1"/>
        </dgm:presLayoutVars>
      </dgm:prSet>
      <dgm:spPr/>
    </dgm:pt>
    <dgm:pt modelId="{CFBCDF61-2F1A-F34E-8C06-E2BF6A584A4D}" type="pres">
      <dgm:prSet presAssocID="{20DA7CD9-72A7-4F79-AD80-B11214654A13}" presName="sibTrans" presStyleCnt="0"/>
      <dgm:spPr/>
    </dgm:pt>
    <dgm:pt modelId="{93A755BD-7522-A344-8723-BC438C84036C}" type="pres">
      <dgm:prSet presAssocID="{B6C178AB-DEC0-4DD5-9EB2-F164A12A3882}" presName="node" presStyleLbl="node1" presStyleIdx="7" presStyleCnt="11" custLinFactX="-71120" custLinFactNeighborX="-100000" custLinFactNeighborY="55196">
        <dgm:presLayoutVars>
          <dgm:bulletEnabled val="1"/>
        </dgm:presLayoutVars>
      </dgm:prSet>
      <dgm:spPr/>
    </dgm:pt>
    <dgm:pt modelId="{A3835FEB-5B8B-3C41-B299-1C099B9359AB}" type="pres">
      <dgm:prSet presAssocID="{4D2DB2AA-9758-4600-939D-E5FB090DE633}" presName="sibTrans" presStyleCnt="0"/>
      <dgm:spPr/>
    </dgm:pt>
    <dgm:pt modelId="{7EE1F7C1-531E-2A4E-9ED7-7794A188400D}" type="pres">
      <dgm:prSet presAssocID="{F9B782C4-BFC1-4FEA-A29B-2B2D47381AC1}" presName="node" presStyleLbl="node1" presStyleIdx="8" presStyleCnt="11" custLinFactX="100000" custLinFactNeighborX="111963" custLinFactNeighborY="-61470">
        <dgm:presLayoutVars>
          <dgm:bulletEnabled val="1"/>
        </dgm:presLayoutVars>
      </dgm:prSet>
      <dgm:spPr/>
    </dgm:pt>
    <dgm:pt modelId="{8F883CB6-2C4D-5341-A75D-9268EAD54DD3}" type="pres">
      <dgm:prSet presAssocID="{7C9DA04E-94F9-495D-9AB2-D3EFB2BDA108}" presName="sibTrans" presStyleCnt="0"/>
      <dgm:spPr/>
    </dgm:pt>
    <dgm:pt modelId="{B0A35534-3511-9049-B90D-25FA6C05B72F}" type="pres">
      <dgm:prSet presAssocID="{11A342A0-0AFC-4142-959B-1D899B58E4C6}" presName="node" presStyleLbl="node1" presStyleIdx="9" presStyleCnt="11" custLinFactNeighborX="-50520" custLinFactNeighborY="52848">
        <dgm:presLayoutVars>
          <dgm:bulletEnabled val="1"/>
        </dgm:presLayoutVars>
      </dgm:prSet>
      <dgm:spPr/>
    </dgm:pt>
    <dgm:pt modelId="{06251F49-338F-B846-9FD4-BE14C1434217}" type="pres">
      <dgm:prSet presAssocID="{AA18FF91-34A5-4209-ADEA-3F83F2C694DA}" presName="sibTrans" presStyleCnt="0"/>
      <dgm:spPr/>
    </dgm:pt>
    <dgm:pt modelId="{8E7216C4-0F01-6649-982B-8E3D9ED52AF3}" type="pres">
      <dgm:prSet presAssocID="{C9D2D3D7-25FE-43B1-A047-5279BAA74F4D}" presName="node" presStyleLbl="node1" presStyleIdx="10" presStyleCnt="11" custLinFactNeighborX="-47529" custLinFactNeighborY="52848">
        <dgm:presLayoutVars>
          <dgm:bulletEnabled val="1"/>
        </dgm:presLayoutVars>
      </dgm:prSet>
      <dgm:spPr/>
    </dgm:pt>
  </dgm:ptLst>
  <dgm:cxnLst>
    <dgm:cxn modelId="{F87CFE03-7A8E-B44E-BDF2-DE1A310389A8}" type="presOf" srcId="{4E349A43-0E2B-4A42-B491-19C9DBEAE4CE}" destId="{93E2494B-49A8-DE4B-BA15-3C4014A6AB65}" srcOrd="0" destOrd="0" presId="urn:microsoft.com/office/officeart/2005/8/layout/default"/>
    <dgm:cxn modelId="{6B6AC935-BFE2-5345-BEDA-5E8241A03B65}" type="presOf" srcId="{5670DA68-8A02-4E33-B408-38D782467E67}" destId="{34381CB1-850A-EC4A-AD59-D30222A547AB}" srcOrd="0" destOrd="0" presId="urn:microsoft.com/office/officeart/2005/8/layout/default"/>
    <dgm:cxn modelId="{C99DBC39-76A6-D740-8624-4F6F397047C5}" type="presOf" srcId="{57ECDE14-B716-4608-9DF2-56F6DBB6D77F}" destId="{1D92CA1D-D509-F745-8208-969BD5CEBC0F}" srcOrd="0" destOrd="0" presId="urn:microsoft.com/office/officeart/2005/8/layout/default"/>
    <dgm:cxn modelId="{5842A642-F973-874E-9289-BCA2CF625E4B}" type="presOf" srcId="{11A342A0-0AFC-4142-959B-1D899B58E4C6}" destId="{B0A35534-3511-9049-B90D-25FA6C05B72F}" srcOrd="0" destOrd="0" presId="urn:microsoft.com/office/officeart/2005/8/layout/default"/>
    <dgm:cxn modelId="{BA422544-02D3-D64D-9A47-C1C75304F08A}" type="presOf" srcId="{FD7D8C35-EBC2-4ECA-B0EC-045119E77556}" destId="{81F789F6-FEC9-B74F-8AA7-77AB370C2A92}" srcOrd="0" destOrd="0" presId="urn:microsoft.com/office/officeart/2005/8/layout/default"/>
    <dgm:cxn modelId="{AAE0FD4D-8ACE-4FD1-9375-86586BB99B4D}" srcId="{DEBC2994-C09A-42DD-B6E8-199F6E729499}" destId="{F9B782C4-BFC1-4FEA-A29B-2B2D47381AC1}" srcOrd="8" destOrd="0" parTransId="{A32F081C-7F6B-4F25-8EBD-8E8383BC0161}" sibTransId="{7C9DA04E-94F9-495D-9AB2-D3EFB2BDA108}"/>
    <dgm:cxn modelId="{9927AC58-8682-485E-B863-A7D6A86A833A}" srcId="{DEBC2994-C09A-42DD-B6E8-199F6E729499}" destId="{4E349A43-0E2B-4A42-B491-19C9DBEAE4CE}" srcOrd="1" destOrd="0" parTransId="{017A320A-F132-490A-A10E-849EEBB68E89}" sibTransId="{93FBBF78-81E2-428B-A64B-41A37EF8C63C}"/>
    <dgm:cxn modelId="{1604F77C-5144-AA42-90AE-0A9629C45CC2}" type="presOf" srcId="{9C29C316-43F0-4B7E-AA38-3E8CD2896350}" destId="{7FB26478-9CDC-F142-8949-F10104A9AF54}" srcOrd="0" destOrd="0" presId="urn:microsoft.com/office/officeart/2005/8/layout/default"/>
    <dgm:cxn modelId="{B33C9B85-43B9-40E1-B6D2-68942287F9F5}" srcId="{DEBC2994-C09A-42DD-B6E8-199F6E729499}" destId="{C9D2D3D7-25FE-43B1-A047-5279BAA74F4D}" srcOrd="10" destOrd="0" parTransId="{B4D4B1B1-79B5-4641-BBA6-BCF365D8958B}" sibTransId="{18286D94-F47E-428E-A859-9DCD1AC0B087}"/>
    <dgm:cxn modelId="{78897C8A-026A-8A46-8456-3B4F40996016}" type="presOf" srcId="{B6C178AB-DEC0-4DD5-9EB2-F164A12A3882}" destId="{93A755BD-7522-A344-8723-BC438C84036C}" srcOrd="0" destOrd="0" presId="urn:microsoft.com/office/officeart/2005/8/layout/default"/>
    <dgm:cxn modelId="{EC9F5492-5D47-402E-A2B3-AF9A39F47E80}" srcId="{DEBC2994-C09A-42DD-B6E8-199F6E729499}" destId="{11A342A0-0AFC-4142-959B-1D899B58E4C6}" srcOrd="9" destOrd="0" parTransId="{1EEA97BE-5504-452C-A7B5-2E75AD0767E5}" sibTransId="{AA18FF91-34A5-4209-ADEA-3F83F2C694DA}"/>
    <dgm:cxn modelId="{175FF093-AEEC-AA4E-BF1B-DCA5DC6E362C}" type="presOf" srcId="{DEBC2994-C09A-42DD-B6E8-199F6E729499}" destId="{50A52F42-E1FA-6A45-8705-F4653F893D1F}" srcOrd="0" destOrd="0" presId="urn:microsoft.com/office/officeart/2005/8/layout/default"/>
    <dgm:cxn modelId="{53BCD3A2-460A-6741-B272-FE1367505307}" type="presOf" srcId="{F3C1E8FA-AD94-4311-B492-E90C127C05C1}" destId="{B393DD1E-33B1-3749-B1FB-D0178107FBFB}" srcOrd="0" destOrd="0" presId="urn:microsoft.com/office/officeart/2005/8/layout/default"/>
    <dgm:cxn modelId="{7FAFA4A8-0876-4C5F-BE34-D584DFDF00BF}" srcId="{DEBC2994-C09A-42DD-B6E8-199F6E729499}" destId="{F1E7B756-3712-478E-9FD1-1BF4E59629E0}" srcOrd="2" destOrd="0" parTransId="{D972FE67-52E8-4D90-B457-E5E4D0E94D25}" sibTransId="{6D7062F7-E600-42AA-9A03-2A1E1CB96945}"/>
    <dgm:cxn modelId="{4EC4FEAE-F4D8-4C55-84E1-E8845E771D48}" srcId="{DEBC2994-C09A-42DD-B6E8-199F6E729499}" destId="{5670DA68-8A02-4E33-B408-38D782467E67}" srcOrd="3" destOrd="0" parTransId="{7CBE0FD5-64C6-4F58-A8A9-707F40F2296E}" sibTransId="{2B4B8CE7-9ECE-4E2A-B128-384D990D511B}"/>
    <dgm:cxn modelId="{CEFB54B7-B3CD-B041-9EB8-3F29321E5463}" type="presOf" srcId="{C9D2D3D7-25FE-43B1-A047-5279BAA74F4D}" destId="{8E7216C4-0F01-6649-982B-8E3D9ED52AF3}" srcOrd="0" destOrd="0" presId="urn:microsoft.com/office/officeart/2005/8/layout/default"/>
    <dgm:cxn modelId="{F90BF9BF-8A89-4CA8-ABBF-732A73A6B6CD}" srcId="{DEBC2994-C09A-42DD-B6E8-199F6E729499}" destId="{F3C1E8FA-AD94-4311-B492-E90C127C05C1}" srcOrd="4" destOrd="0" parTransId="{48BC7536-C38A-468C-9C25-9BB3FFF235AB}" sibTransId="{BDE0600A-56C6-45B2-9D21-C2563E2CD563}"/>
    <dgm:cxn modelId="{57215AD3-19FD-4F3B-8AD9-E1A693625C78}" srcId="{DEBC2994-C09A-42DD-B6E8-199F6E729499}" destId="{9C29C316-43F0-4B7E-AA38-3E8CD2896350}" srcOrd="6" destOrd="0" parTransId="{D80F0789-CF51-4484-8D4E-A89EF02E8888}" sibTransId="{20DA7CD9-72A7-4F79-AD80-B11214654A13}"/>
    <dgm:cxn modelId="{333F8DD4-02D5-4DE2-82D5-625972449AA8}" srcId="{DEBC2994-C09A-42DD-B6E8-199F6E729499}" destId="{FD7D8C35-EBC2-4ECA-B0EC-045119E77556}" srcOrd="5" destOrd="0" parTransId="{16DDA7FA-6FBF-44BF-9B61-63FAE889A912}" sibTransId="{D9F7FC31-B6CB-4535-B66A-0077A2DD5B53}"/>
    <dgm:cxn modelId="{EE7DF8D7-A813-4200-9DC0-56BE3F7A3037}" srcId="{DEBC2994-C09A-42DD-B6E8-199F6E729499}" destId="{B6C178AB-DEC0-4DD5-9EB2-F164A12A3882}" srcOrd="7" destOrd="0" parTransId="{67CE8D13-BD24-4BB2-8E86-6669BA8BBB31}" sibTransId="{4D2DB2AA-9758-4600-939D-E5FB090DE633}"/>
    <dgm:cxn modelId="{42482FE2-3C53-3842-B4AD-F67FD9A67C1B}" type="presOf" srcId="{F1E7B756-3712-478E-9FD1-1BF4E59629E0}" destId="{A2F5C0C7-A2F3-F041-B5AA-B53F8AF7A2DD}" srcOrd="0" destOrd="0" presId="urn:microsoft.com/office/officeart/2005/8/layout/default"/>
    <dgm:cxn modelId="{94F0BAE5-F737-4538-83A4-CD09837D24AA}" srcId="{DEBC2994-C09A-42DD-B6E8-199F6E729499}" destId="{57ECDE14-B716-4608-9DF2-56F6DBB6D77F}" srcOrd="0" destOrd="0" parTransId="{97B2E7A8-C831-4D94-9279-C6BF82B66138}" sibTransId="{6D22E93D-A4E5-426B-BE7B-3D6DAE193AC5}"/>
    <dgm:cxn modelId="{258115EB-4493-AA45-9AEA-757BF23806C6}" type="presOf" srcId="{F9B782C4-BFC1-4FEA-A29B-2B2D47381AC1}" destId="{7EE1F7C1-531E-2A4E-9ED7-7794A188400D}" srcOrd="0" destOrd="0" presId="urn:microsoft.com/office/officeart/2005/8/layout/default"/>
    <dgm:cxn modelId="{2A2DCABD-46B7-CF43-A1E5-B0D28145D0D2}" type="presParOf" srcId="{50A52F42-E1FA-6A45-8705-F4653F893D1F}" destId="{1D92CA1D-D509-F745-8208-969BD5CEBC0F}" srcOrd="0" destOrd="0" presId="urn:microsoft.com/office/officeart/2005/8/layout/default"/>
    <dgm:cxn modelId="{BC6ABA0B-AE09-C94C-9B6A-196AC4E0ADB4}" type="presParOf" srcId="{50A52F42-E1FA-6A45-8705-F4653F893D1F}" destId="{2E819A42-95A4-5E4A-A107-BBDB97BA0C2C}" srcOrd="1" destOrd="0" presId="urn:microsoft.com/office/officeart/2005/8/layout/default"/>
    <dgm:cxn modelId="{708586EB-3C94-2B42-B425-BB4BC3CF1636}" type="presParOf" srcId="{50A52F42-E1FA-6A45-8705-F4653F893D1F}" destId="{93E2494B-49A8-DE4B-BA15-3C4014A6AB65}" srcOrd="2" destOrd="0" presId="urn:microsoft.com/office/officeart/2005/8/layout/default"/>
    <dgm:cxn modelId="{6955B5C6-A807-9A4A-9410-27374DFD29C8}" type="presParOf" srcId="{50A52F42-E1FA-6A45-8705-F4653F893D1F}" destId="{6D52E2A5-1377-3C41-BD79-B1CE4C79466B}" srcOrd="3" destOrd="0" presId="urn:microsoft.com/office/officeart/2005/8/layout/default"/>
    <dgm:cxn modelId="{4932B68D-F6C3-D84C-9009-6601DAF07DEF}" type="presParOf" srcId="{50A52F42-E1FA-6A45-8705-F4653F893D1F}" destId="{A2F5C0C7-A2F3-F041-B5AA-B53F8AF7A2DD}" srcOrd="4" destOrd="0" presId="urn:microsoft.com/office/officeart/2005/8/layout/default"/>
    <dgm:cxn modelId="{700C3D52-6B3E-F843-A996-7427608178BB}" type="presParOf" srcId="{50A52F42-E1FA-6A45-8705-F4653F893D1F}" destId="{38522DEF-953B-A643-97DD-4CA47D8EF2FE}" srcOrd="5" destOrd="0" presId="urn:microsoft.com/office/officeart/2005/8/layout/default"/>
    <dgm:cxn modelId="{75EA21B1-39E8-7F4F-940F-9DF0F87D89A3}" type="presParOf" srcId="{50A52F42-E1FA-6A45-8705-F4653F893D1F}" destId="{34381CB1-850A-EC4A-AD59-D30222A547AB}" srcOrd="6" destOrd="0" presId="urn:microsoft.com/office/officeart/2005/8/layout/default"/>
    <dgm:cxn modelId="{A5F78BDF-8F94-0745-9913-818904942317}" type="presParOf" srcId="{50A52F42-E1FA-6A45-8705-F4653F893D1F}" destId="{5251056A-7E32-8D4D-A9DA-357096386ECC}" srcOrd="7" destOrd="0" presId="urn:microsoft.com/office/officeart/2005/8/layout/default"/>
    <dgm:cxn modelId="{50623BD2-E783-824C-93F1-BED09092F2C6}" type="presParOf" srcId="{50A52F42-E1FA-6A45-8705-F4653F893D1F}" destId="{B393DD1E-33B1-3749-B1FB-D0178107FBFB}" srcOrd="8" destOrd="0" presId="urn:microsoft.com/office/officeart/2005/8/layout/default"/>
    <dgm:cxn modelId="{61C4BFAF-A74C-A246-96FC-0C319BE032CE}" type="presParOf" srcId="{50A52F42-E1FA-6A45-8705-F4653F893D1F}" destId="{E058A8A5-86AE-724A-ABA2-477A7E2F45B7}" srcOrd="9" destOrd="0" presId="urn:microsoft.com/office/officeart/2005/8/layout/default"/>
    <dgm:cxn modelId="{4AD8783A-84E6-7942-BCFA-8B5CE8E8F526}" type="presParOf" srcId="{50A52F42-E1FA-6A45-8705-F4653F893D1F}" destId="{81F789F6-FEC9-B74F-8AA7-77AB370C2A92}" srcOrd="10" destOrd="0" presId="urn:microsoft.com/office/officeart/2005/8/layout/default"/>
    <dgm:cxn modelId="{F45BF125-DE79-4E41-B6AC-6CA3E07F96F9}" type="presParOf" srcId="{50A52F42-E1FA-6A45-8705-F4653F893D1F}" destId="{6D00F9F5-69F3-F044-B189-7D076FD25BCF}" srcOrd="11" destOrd="0" presId="urn:microsoft.com/office/officeart/2005/8/layout/default"/>
    <dgm:cxn modelId="{107752EE-6C6B-3F43-9288-61D01D000551}" type="presParOf" srcId="{50A52F42-E1FA-6A45-8705-F4653F893D1F}" destId="{7FB26478-9CDC-F142-8949-F10104A9AF54}" srcOrd="12" destOrd="0" presId="urn:microsoft.com/office/officeart/2005/8/layout/default"/>
    <dgm:cxn modelId="{3E0FC864-BEEC-D942-AB1F-42141050BEC2}" type="presParOf" srcId="{50A52F42-E1FA-6A45-8705-F4653F893D1F}" destId="{CFBCDF61-2F1A-F34E-8C06-E2BF6A584A4D}" srcOrd="13" destOrd="0" presId="urn:microsoft.com/office/officeart/2005/8/layout/default"/>
    <dgm:cxn modelId="{1BF7A5D8-CBD0-6A47-B705-C5A7D8ABFDD4}" type="presParOf" srcId="{50A52F42-E1FA-6A45-8705-F4653F893D1F}" destId="{93A755BD-7522-A344-8723-BC438C84036C}" srcOrd="14" destOrd="0" presId="urn:microsoft.com/office/officeart/2005/8/layout/default"/>
    <dgm:cxn modelId="{6D270A00-3C55-2245-9046-BEB6016DBF83}" type="presParOf" srcId="{50A52F42-E1FA-6A45-8705-F4653F893D1F}" destId="{A3835FEB-5B8B-3C41-B299-1C099B9359AB}" srcOrd="15" destOrd="0" presId="urn:microsoft.com/office/officeart/2005/8/layout/default"/>
    <dgm:cxn modelId="{2876800F-0634-E442-915C-1357503B7B98}" type="presParOf" srcId="{50A52F42-E1FA-6A45-8705-F4653F893D1F}" destId="{7EE1F7C1-531E-2A4E-9ED7-7794A188400D}" srcOrd="16" destOrd="0" presId="urn:microsoft.com/office/officeart/2005/8/layout/default"/>
    <dgm:cxn modelId="{B0210E72-2E44-534B-AE3F-F79FD6786EBE}" type="presParOf" srcId="{50A52F42-E1FA-6A45-8705-F4653F893D1F}" destId="{8F883CB6-2C4D-5341-A75D-9268EAD54DD3}" srcOrd="17" destOrd="0" presId="urn:microsoft.com/office/officeart/2005/8/layout/default"/>
    <dgm:cxn modelId="{6BE437FC-DFBA-E74B-AC00-7ABAB1DDD1BF}" type="presParOf" srcId="{50A52F42-E1FA-6A45-8705-F4653F893D1F}" destId="{B0A35534-3511-9049-B90D-25FA6C05B72F}" srcOrd="18" destOrd="0" presId="urn:microsoft.com/office/officeart/2005/8/layout/default"/>
    <dgm:cxn modelId="{7846CBCB-6B74-0B43-91B2-A2F3E2756292}" type="presParOf" srcId="{50A52F42-E1FA-6A45-8705-F4653F893D1F}" destId="{06251F49-338F-B846-9FD4-BE14C1434217}" srcOrd="19" destOrd="0" presId="urn:microsoft.com/office/officeart/2005/8/layout/default"/>
    <dgm:cxn modelId="{FCE703FD-CB8A-FA4C-B38A-60A79C91EB26}" type="presParOf" srcId="{50A52F42-E1FA-6A45-8705-F4653F893D1F}" destId="{8E7216C4-0F01-6649-982B-8E3D9ED52AF3}" srcOrd="20" destOrd="0" presId="urn:microsoft.com/office/officeart/2005/8/layout/default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2661B7-9EB5-4033-9A03-56D0439B73A7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D51AFE9-B6D9-4797-917A-92E02785C32E}">
      <dgm:prSet/>
      <dgm:spPr/>
      <dgm:t>
        <a:bodyPr/>
        <a:lstStyle/>
        <a:p>
          <a:pPr algn="ctr"/>
          <a:r>
            <a:rPr lang="it-IT" b="1" dirty="0"/>
            <a:t>PROGRAMMAZIONE ATTIVITÀ</a:t>
          </a:r>
          <a:endParaRPr lang="en-US" b="1" dirty="0"/>
        </a:p>
      </dgm:t>
    </dgm:pt>
    <dgm:pt modelId="{4170B2BF-0D6D-4A80-A1E5-F67DA3A94A3D}" type="parTrans" cxnId="{4845F406-BE2E-4925-9015-3D2514D35B74}">
      <dgm:prSet/>
      <dgm:spPr/>
      <dgm:t>
        <a:bodyPr/>
        <a:lstStyle/>
        <a:p>
          <a:endParaRPr lang="en-US"/>
        </a:p>
      </dgm:t>
    </dgm:pt>
    <dgm:pt modelId="{C82478C3-2A60-43CD-B453-E42A83BAF161}" type="sibTrans" cxnId="{4845F406-BE2E-4925-9015-3D2514D35B74}">
      <dgm:prSet/>
      <dgm:spPr/>
      <dgm:t>
        <a:bodyPr/>
        <a:lstStyle/>
        <a:p>
          <a:endParaRPr lang="en-US"/>
        </a:p>
      </dgm:t>
    </dgm:pt>
    <dgm:pt modelId="{26459646-FC8F-4C60-A439-CE84135BB2D7}">
      <dgm:prSet/>
      <dgm:spPr/>
      <dgm:t>
        <a:bodyPr/>
        <a:lstStyle/>
        <a:p>
          <a:pPr algn="ctr"/>
          <a:r>
            <a:rPr lang="en-US" b="1" dirty="0"/>
            <a:t>ANNO 2026</a:t>
          </a:r>
          <a:br>
            <a:rPr lang="it-IT" dirty="0"/>
          </a:br>
          <a:endParaRPr lang="en-US" dirty="0"/>
        </a:p>
      </dgm:t>
    </dgm:pt>
    <dgm:pt modelId="{F7F72AB0-CC5C-4927-A35F-8F30F822A7CD}" type="parTrans" cxnId="{2FA8A4CF-9897-4232-86A3-6202937C6831}">
      <dgm:prSet/>
      <dgm:spPr/>
      <dgm:t>
        <a:bodyPr/>
        <a:lstStyle/>
        <a:p>
          <a:endParaRPr lang="en-US"/>
        </a:p>
      </dgm:t>
    </dgm:pt>
    <dgm:pt modelId="{03A6CA3A-D821-4EC5-AFFD-AEB8186BFC75}" type="sibTrans" cxnId="{2FA8A4CF-9897-4232-86A3-6202937C6831}">
      <dgm:prSet/>
      <dgm:spPr/>
      <dgm:t>
        <a:bodyPr/>
        <a:lstStyle/>
        <a:p>
          <a:endParaRPr lang="en-US"/>
        </a:p>
      </dgm:t>
    </dgm:pt>
    <dgm:pt modelId="{8749D153-FA7E-448F-BE2C-E536FA180959}">
      <dgm:prSet/>
      <dgm:spPr/>
      <dgm:t>
        <a:bodyPr/>
        <a:lstStyle/>
        <a:p>
          <a:pPr algn="ctr"/>
          <a:r>
            <a:rPr lang="it-IT" b="1" dirty="0"/>
            <a:t>PROPOSTA DI LEGGE REGIONALE </a:t>
          </a:r>
          <a:endParaRPr lang="en-US" b="1" dirty="0"/>
        </a:p>
      </dgm:t>
    </dgm:pt>
    <dgm:pt modelId="{0419519E-89F8-4BDA-B635-D9022DE4027A}" type="parTrans" cxnId="{83593A2D-D1E5-4C95-ADF5-6EAD5A20BE51}">
      <dgm:prSet/>
      <dgm:spPr/>
      <dgm:t>
        <a:bodyPr/>
        <a:lstStyle/>
        <a:p>
          <a:endParaRPr lang="en-US"/>
        </a:p>
      </dgm:t>
    </dgm:pt>
    <dgm:pt modelId="{0248AEC1-AA2A-4982-BADA-A13B067FB591}" type="sibTrans" cxnId="{83593A2D-D1E5-4C95-ADF5-6EAD5A20BE51}">
      <dgm:prSet/>
      <dgm:spPr/>
      <dgm:t>
        <a:bodyPr/>
        <a:lstStyle/>
        <a:p>
          <a:endParaRPr lang="en-US"/>
        </a:p>
      </dgm:t>
    </dgm:pt>
    <dgm:pt modelId="{D51CE031-56D2-41F3-A1F7-5924886524D4}">
      <dgm:prSet/>
      <dgm:spPr/>
      <dgm:t>
        <a:bodyPr/>
        <a:lstStyle/>
        <a:p>
          <a:pPr algn="ctr"/>
          <a:r>
            <a:rPr lang="it-IT" dirty="0"/>
            <a:t>“</a:t>
          </a:r>
          <a:r>
            <a:rPr lang="it-IT" b="1" dirty="0"/>
            <a:t>VALORIZZAZIONE DELLE LIBERE PROFESSIONI PER LO SVILUPPO SOSTENIBILE DELLA REGIONE EMILIA ROMAGNA” </a:t>
          </a:r>
          <a:endParaRPr lang="en-US" b="1" dirty="0"/>
        </a:p>
      </dgm:t>
    </dgm:pt>
    <dgm:pt modelId="{7FF97901-5115-479C-9A11-02EA99C06600}" type="parTrans" cxnId="{FCA14828-7C3C-4972-8840-8722990661C8}">
      <dgm:prSet/>
      <dgm:spPr/>
      <dgm:t>
        <a:bodyPr/>
        <a:lstStyle/>
        <a:p>
          <a:endParaRPr lang="en-US"/>
        </a:p>
      </dgm:t>
    </dgm:pt>
    <dgm:pt modelId="{EFEB56E8-771E-4B0E-A31D-DA6C8D381C25}" type="sibTrans" cxnId="{FCA14828-7C3C-4972-8840-8722990661C8}">
      <dgm:prSet/>
      <dgm:spPr/>
      <dgm:t>
        <a:bodyPr/>
        <a:lstStyle/>
        <a:p>
          <a:endParaRPr lang="en-US"/>
        </a:p>
      </dgm:t>
    </dgm:pt>
    <dgm:pt modelId="{B3A2A759-6DC9-4DD0-B51A-3160A2A5AAEE}">
      <dgm:prSet/>
      <dgm:spPr/>
      <dgm:t>
        <a:bodyPr/>
        <a:lstStyle/>
        <a:p>
          <a:pPr algn="ctr"/>
          <a:r>
            <a:rPr lang="it-IT" b="1" dirty="0"/>
            <a:t>(In coerenza con il Patto per l’Emilia-Romagna) </a:t>
          </a:r>
          <a:endParaRPr lang="en-US" b="1" dirty="0"/>
        </a:p>
      </dgm:t>
    </dgm:pt>
    <dgm:pt modelId="{268114E7-6821-41A6-949C-070A07C65F02}" type="parTrans" cxnId="{067B8C2A-02BF-4FE5-AEAF-E306EF89A85A}">
      <dgm:prSet/>
      <dgm:spPr/>
      <dgm:t>
        <a:bodyPr/>
        <a:lstStyle/>
        <a:p>
          <a:endParaRPr lang="en-US"/>
        </a:p>
      </dgm:t>
    </dgm:pt>
    <dgm:pt modelId="{CDD39736-B1D7-4CF4-9889-799BE300D78B}" type="sibTrans" cxnId="{067B8C2A-02BF-4FE5-AEAF-E306EF89A85A}">
      <dgm:prSet/>
      <dgm:spPr/>
      <dgm:t>
        <a:bodyPr/>
        <a:lstStyle/>
        <a:p>
          <a:endParaRPr lang="en-US"/>
        </a:p>
      </dgm:t>
    </dgm:pt>
    <dgm:pt modelId="{7BEA29A1-C1CA-5C4D-86F2-7490516DCF53}" type="pres">
      <dgm:prSet presAssocID="{652661B7-9EB5-4033-9A03-56D0439B73A7}" presName="linear" presStyleCnt="0">
        <dgm:presLayoutVars>
          <dgm:animLvl val="lvl"/>
          <dgm:resizeHandles val="exact"/>
        </dgm:presLayoutVars>
      </dgm:prSet>
      <dgm:spPr/>
    </dgm:pt>
    <dgm:pt modelId="{D9394EF3-C898-EA4D-A61E-8547791136F3}" type="pres">
      <dgm:prSet presAssocID="{8D51AFE9-B6D9-4797-917A-92E02785C32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8494AF6-C5A8-3840-9EDB-86A42C866EC2}" type="pres">
      <dgm:prSet presAssocID="{C82478C3-2A60-43CD-B453-E42A83BAF161}" presName="spacer" presStyleCnt="0"/>
      <dgm:spPr/>
    </dgm:pt>
    <dgm:pt modelId="{6E53EC0B-5CDA-084C-9841-CB7042ABE836}" type="pres">
      <dgm:prSet presAssocID="{26459646-FC8F-4C60-A439-CE84135BB2D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2E6C96F-239E-D047-8DD0-D260DA74D8A0}" type="pres">
      <dgm:prSet presAssocID="{03A6CA3A-D821-4EC5-AFFD-AEB8186BFC75}" presName="spacer" presStyleCnt="0"/>
      <dgm:spPr/>
    </dgm:pt>
    <dgm:pt modelId="{9457C9B4-0B78-EF49-B966-77A2371B6934}" type="pres">
      <dgm:prSet presAssocID="{8749D153-FA7E-448F-BE2C-E536FA18095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9D3AAF6-5694-1F47-A8C9-3B29B15CD799}" type="pres">
      <dgm:prSet presAssocID="{0248AEC1-AA2A-4982-BADA-A13B067FB591}" presName="spacer" presStyleCnt="0"/>
      <dgm:spPr/>
    </dgm:pt>
    <dgm:pt modelId="{231EF76F-E262-2F48-AD39-3F21AACB8961}" type="pres">
      <dgm:prSet presAssocID="{D51CE031-56D2-41F3-A1F7-5924886524D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33C74FD-F22B-7D44-BBE7-C96E22C8125B}" type="pres">
      <dgm:prSet presAssocID="{EFEB56E8-771E-4B0E-A31D-DA6C8D381C25}" presName="spacer" presStyleCnt="0"/>
      <dgm:spPr/>
    </dgm:pt>
    <dgm:pt modelId="{80EFF0F4-DABD-5847-9804-3D54B05152FE}" type="pres">
      <dgm:prSet presAssocID="{B3A2A759-6DC9-4DD0-B51A-3160A2A5AAE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845F406-BE2E-4925-9015-3D2514D35B74}" srcId="{652661B7-9EB5-4033-9A03-56D0439B73A7}" destId="{8D51AFE9-B6D9-4797-917A-92E02785C32E}" srcOrd="0" destOrd="0" parTransId="{4170B2BF-0D6D-4A80-A1E5-F67DA3A94A3D}" sibTransId="{C82478C3-2A60-43CD-B453-E42A83BAF161}"/>
    <dgm:cxn modelId="{FCA14828-7C3C-4972-8840-8722990661C8}" srcId="{652661B7-9EB5-4033-9A03-56D0439B73A7}" destId="{D51CE031-56D2-41F3-A1F7-5924886524D4}" srcOrd="3" destOrd="0" parTransId="{7FF97901-5115-479C-9A11-02EA99C06600}" sibTransId="{EFEB56E8-771E-4B0E-A31D-DA6C8D381C25}"/>
    <dgm:cxn modelId="{067B8C2A-02BF-4FE5-AEAF-E306EF89A85A}" srcId="{652661B7-9EB5-4033-9A03-56D0439B73A7}" destId="{B3A2A759-6DC9-4DD0-B51A-3160A2A5AAEE}" srcOrd="4" destOrd="0" parTransId="{268114E7-6821-41A6-949C-070A07C65F02}" sibTransId="{CDD39736-B1D7-4CF4-9889-799BE300D78B}"/>
    <dgm:cxn modelId="{83593A2D-D1E5-4C95-ADF5-6EAD5A20BE51}" srcId="{652661B7-9EB5-4033-9A03-56D0439B73A7}" destId="{8749D153-FA7E-448F-BE2C-E536FA180959}" srcOrd="2" destOrd="0" parTransId="{0419519E-89F8-4BDA-B635-D9022DE4027A}" sibTransId="{0248AEC1-AA2A-4982-BADA-A13B067FB591}"/>
    <dgm:cxn modelId="{D8CAFF35-91D5-0943-A18E-85BD6CF4F71E}" type="presOf" srcId="{D51CE031-56D2-41F3-A1F7-5924886524D4}" destId="{231EF76F-E262-2F48-AD39-3F21AACB8961}" srcOrd="0" destOrd="0" presId="urn:microsoft.com/office/officeart/2005/8/layout/vList2"/>
    <dgm:cxn modelId="{32F04662-F3C9-3844-A407-E942E0E41181}" type="presOf" srcId="{26459646-FC8F-4C60-A439-CE84135BB2D7}" destId="{6E53EC0B-5CDA-084C-9841-CB7042ABE836}" srcOrd="0" destOrd="0" presId="urn:microsoft.com/office/officeart/2005/8/layout/vList2"/>
    <dgm:cxn modelId="{F86E137F-AA4E-0B4C-A8CE-4CFDF9C02DF5}" type="presOf" srcId="{652661B7-9EB5-4033-9A03-56D0439B73A7}" destId="{7BEA29A1-C1CA-5C4D-86F2-7490516DCF53}" srcOrd="0" destOrd="0" presId="urn:microsoft.com/office/officeart/2005/8/layout/vList2"/>
    <dgm:cxn modelId="{56173686-79DA-F846-BB8F-D0DFE18E2B81}" type="presOf" srcId="{8D51AFE9-B6D9-4797-917A-92E02785C32E}" destId="{D9394EF3-C898-EA4D-A61E-8547791136F3}" srcOrd="0" destOrd="0" presId="urn:microsoft.com/office/officeart/2005/8/layout/vList2"/>
    <dgm:cxn modelId="{294DED8C-99CB-4249-83A8-73470D1FBC29}" type="presOf" srcId="{B3A2A759-6DC9-4DD0-B51A-3160A2A5AAEE}" destId="{80EFF0F4-DABD-5847-9804-3D54B05152FE}" srcOrd="0" destOrd="0" presId="urn:microsoft.com/office/officeart/2005/8/layout/vList2"/>
    <dgm:cxn modelId="{2FA8A4CF-9897-4232-86A3-6202937C6831}" srcId="{652661B7-9EB5-4033-9A03-56D0439B73A7}" destId="{26459646-FC8F-4C60-A439-CE84135BB2D7}" srcOrd="1" destOrd="0" parTransId="{F7F72AB0-CC5C-4927-A35F-8F30F822A7CD}" sibTransId="{03A6CA3A-D821-4EC5-AFFD-AEB8186BFC75}"/>
    <dgm:cxn modelId="{B55D0EEB-0E3B-FD4D-88CD-A1CD66846AF2}" type="presOf" srcId="{8749D153-FA7E-448F-BE2C-E536FA180959}" destId="{9457C9B4-0B78-EF49-B966-77A2371B6934}" srcOrd="0" destOrd="0" presId="urn:microsoft.com/office/officeart/2005/8/layout/vList2"/>
    <dgm:cxn modelId="{43BB5A98-B4F8-6D48-B35E-32FD7611D453}" type="presParOf" srcId="{7BEA29A1-C1CA-5C4D-86F2-7490516DCF53}" destId="{D9394EF3-C898-EA4D-A61E-8547791136F3}" srcOrd="0" destOrd="0" presId="urn:microsoft.com/office/officeart/2005/8/layout/vList2"/>
    <dgm:cxn modelId="{BDFDD9E3-06F9-2C45-9984-0D2096E1223E}" type="presParOf" srcId="{7BEA29A1-C1CA-5C4D-86F2-7490516DCF53}" destId="{48494AF6-C5A8-3840-9EDB-86A42C866EC2}" srcOrd="1" destOrd="0" presId="urn:microsoft.com/office/officeart/2005/8/layout/vList2"/>
    <dgm:cxn modelId="{7C200B3D-96BD-134A-B80C-CADFA07FB9C0}" type="presParOf" srcId="{7BEA29A1-C1CA-5C4D-86F2-7490516DCF53}" destId="{6E53EC0B-5CDA-084C-9841-CB7042ABE836}" srcOrd="2" destOrd="0" presId="urn:microsoft.com/office/officeart/2005/8/layout/vList2"/>
    <dgm:cxn modelId="{64B06D79-9237-DF43-A882-AB8375F41000}" type="presParOf" srcId="{7BEA29A1-C1CA-5C4D-86F2-7490516DCF53}" destId="{D2E6C96F-239E-D047-8DD0-D260DA74D8A0}" srcOrd="3" destOrd="0" presId="urn:microsoft.com/office/officeart/2005/8/layout/vList2"/>
    <dgm:cxn modelId="{E8BF9DA5-5F2C-DE41-8CDA-91E0B79CC409}" type="presParOf" srcId="{7BEA29A1-C1CA-5C4D-86F2-7490516DCF53}" destId="{9457C9B4-0B78-EF49-B966-77A2371B6934}" srcOrd="4" destOrd="0" presId="urn:microsoft.com/office/officeart/2005/8/layout/vList2"/>
    <dgm:cxn modelId="{BC286295-282F-E446-A8FA-C452879547B4}" type="presParOf" srcId="{7BEA29A1-C1CA-5C4D-86F2-7490516DCF53}" destId="{F9D3AAF6-5694-1F47-A8C9-3B29B15CD799}" srcOrd="5" destOrd="0" presId="urn:microsoft.com/office/officeart/2005/8/layout/vList2"/>
    <dgm:cxn modelId="{047ECFD0-C0C5-154C-847F-21847B2392EA}" type="presParOf" srcId="{7BEA29A1-C1CA-5C4D-86F2-7490516DCF53}" destId="{231EF76F-E262-2F48-AD39-3F21AACB8961}" srcOrd="6" destOrd="0" presId="urn:microsoft.com/office/officeart/2005/8/layout/vList2"/>
    <dgm:cxn modelId="{409D2BF4-F2E0-724C-B7A1-A0940C0F060C}" type="presParOf" srcId="{7BEA29A1-C1CA-5C4D-86F2-7490516DCF53}" destId="{733C74FD-F22B-7D44-BBE7-C96E22C8125B}" srcOrd="7" destOrd="0" presId="urn:microsoft.com/office/officeart/2005/8/layout/vList2"/>
    <dgm:cxn modelId="{E08C1569-68D7-9A4F-8105-CBA853AF032F}" type="presParOf" srcId="{7BEA29A1-C1CA-5C4D-86F2-7490516DCF53}" destId="{80EFF0F4-DABD-5847-9804-3D54B05152F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06237-FF9F-4BF1-BDB7-A85BFC57DF6A}">
      <dsp:nvSpPr>
        <dsp:cNvPr id="0" name=""/>
        <dsp:cNvSpPr/>
      </dsp:nvSpPr>
      <dsp:spPr>
        <a:xfrm>
          <a:off x="3769344" y="9599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4E322-AAB2-4E9A-B5E1-85E26E258368}">
      <dsp:nvSpPr>
        <dsp:cNvPr id="0" name=""/>
        <dsp:cNvSpPr/>
      </dsp:nvSpPr>
      <dsp:spPr>
        <a:xfrm>
          <a:off x="4156906" y="39716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04EE0-2759-4556-B919-9B551EF4691A}">
      <dsp:nvSpPr>
        <dsp:cNvPr id="0" name=""/>
        <dsp:cNvSpPr/>
      </dsp:nvSpPr>
      <dsp:spPr>
        <a:xfrm>
          <a:off x="3188000" y="2394600"/>
          <a:ext cx="2981250" cy="720000"/>
        </a:xfrm>
        <a:prstGeom prst="rect">
          <a:avLst/>
        </a:prstGeom>
        <a:noFill/>
        <a:ln>
          <a:noFill/>
        </a:ln>
        <a:effectLst>
          <a:outerShdw blurRad="50800" dist="50800" dir="5400000" algn="ctr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PATTO del LAVORO</a:t>
          </a:r>
        </a:p>
      </dsp:txBody>
      <dsp:txXfrm>
        <a:off x="3188000" y="2394600"/>
        <a:ext cx="2981250" cy="720000"/>
      </dsp:txXfrm>
    </dsp:sp>
    <dsp:sp modelId="{A6FD4B30-29DF-43C7-8ECF-A4F861BEAF15}">
      <dsp:nvSpPr>
        <dsp:cNvPr id="0" name=""/>
        <dsp:cNvSpPr/>
      </dsp:nvSpPr>
      <dsp:spPr>
        <a:xfrm>
          <a:off x="7272312" y="9599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9B4DA-9567-4E64-BEFC-0973B0C86F0A}">
      <dsp:nvSpPr>
        <dsp:cNvPr id="0" name=""/>
        <dsp:cNvSpPr/>
      </dsp:nvSpPr>
      <dsp:spPr>
        <a:xfrm>
          <a:off x="7659875" y="39716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E3F07-65D7-4A77-A205-632E7944FAA2}">
      <dsp:nvSpPr>
        <dsp:cNvPr id="0" name=""/>
        <dsp:cNvSpPr/>
      </dsp:nvSpPr>
      <dsp:spPr>
        <a:xfrm>
          <a:off x="6690969" y="239460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REGIONE EMILIA ROMAGNA </a:t>
          </a:r>
        </a:p>
      </dsp:txBody>
      <dsp:txXfrm>
        <a:off x="6690969" y="2394600"/>
        <a:ext cx="2981250" cy="720000"/>
      </dsp:txXfrm>
    </dsp:sp>
    <dsp:sp modelId="{08B14AAD-83B2-48C5-A08B-8003218C03BB}">
      <dsp:nvSpPr>
        <dsp:cNvPr id="0" name=""/>
        <dsp:cNvSpPr/>
      </dsp:nvSpPr>
      <dsp:spPr>
        <a:xfrm>
          <a:off x="10775281" y="9599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E4D5D-52F7-436E-B014-33985F81ABB5}">
      <dsp:nvSpPr>
        <dsp:cNvPr id="0" name=""/>
        <dsp:cNvSpPr/>
      </dsp:nvSpPr>
      <dsp:spPr>
        <a:xfrm>
          <a:off x="11162844" y="39716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D2F98-4147-4067-B019-A501D64CB4C6}">
      <dsp:nvSpPr>
        <dsp:cNvPr id="0" name=""/>
        <dsp:cNvSpPr/>
      </dsp:nvSpPr>
      <dsp:spPr>
        <a:xfrm>
          <a:off x="10193937" y="239460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LUGLIO 2018</a:t>
          </a:r>
        </a:p>
      </dsp:txBody>
      <dsp:txXfrm>
        <a:off x="10193937" y="2394600"/>
        <a:ext cx="298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2CA1D-D509-F745-8208-969BD5CEBC0F}">
      <dsp:nvSpPr>
        <dsp:cNvPr id="0" name=""/>
        <dsp:cNvSpPr/>
      </dsp:nvSpPr>
      <dsp:spPr>
        <a:xfrm>
          <a:off x="3962417" y="0"/>
          <a:ext cx="3887465" cy="28658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EVENTI ANNO 2026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CONVEGNI LEGGI REGIONALI RECEPIMENTO DECRETO “SALVA CASA</a:t>
          </a:r>
          <a:r>
            <a:rPr lang="en-US" sz="2400" kern="1200" dirty="0">
              <a:solidFill>
                <a:schemeClr val="bg1"/>
              </a:solidFill>
            </a:rPr>
            <a:t>” </a:t>
          </a:r>
        </a:p>
      </dsp:txBody>
      <dsp:txXfrm>
        <a:off x="3962417" y="0"/>
        <a:ext cx="3887465" cy="2865870"/>
      </dsp:txXfrm>
    </dsp:sp>
    <dsp:sp modelId="{93E2494B-49A8-DE4B-BA15-3C4014A6AB65}">
      <dsp:nvSpPr>
        <dsp:cNvPr id="0" name=""/>
        <dsp:cNvSpPr/>
      </dsp:nvSpPr>
      <dsp:spPr>
        <a:xfrm>
          <a:off x="8362949" y="0"/>
          <a:ext cx="3887465" cy="2772944"/>
        </a:xfrm>
        <a:prstGeom prst="rect">
          <a:avLst/>
        </a:prstGeom>
        <a:solidFill>
          <a:schemeClr val="accent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solidFill>
                <a:schemeClr val="bg1"/>
              </a:solidFill>
            </a:rPr>
            <a:t>città</a:t>
          </a:r>
          <a:r>
            <a:rPr lang="en-US" sz="4800" kern="1200" dirty="0">
              <a:solidFill>
                <a:schemeClr val="bg1"/>
              </a:solidFill>
            </a:rPr>
            <a:t> e date</a:t>
          </a:r>
        </a:p>
      </dsp:txBody>
      <dsp:txXfrm>
        <a:off x="8362949" y="0"/>
        <a:ext cx="3887465" cy="2772944"/>
      </dsp:txXfrm>
    </dsp:sp>
    <dsp:sp modelId="{A2F5C0C7-A2F3-F041-B5AA-B53F8AF7A2DD}">
      <dsp:nvSpPr>
        <dsp:cNvPr id="0" name=""/>
        <dsp:cNvSpPr/>
      </dsp:nvSpPr>
      <dsp:spPr>
        <a:xfrm>
          <a:off x="0" y="2695579"/>
          <a:ext cx="3887465" cy="233247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solidFill>
                <a:schemeClr val="bg1"/>
              </a:solidFill>
            </a:rPr>
            <a:t>Bologna                                    </a:t>
          </a:r>
          <a:r>
            <a:rPr lang="en-US" sz="3600" kern="1200">
              <a:solidFill>
                <a:schemeClr val="bg1"/>
              </a:solidFill>
            </a:rPr>
            <a:t>22 Gennaio 2026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0" y="2695579"/>
        <a:ext cx="3887465" cy="2332479"/>
      </dsp:txXfrm>
    </dsp:sp>
    <dsp:sp modelId="{34381CB1-850A-EC4A-AD59-D30222A547AB}">
      <dsp:nvSpPr>
        <dsp:cNvPr id="0" name=""/>
        <dsp:cNvSpPr/>
      </dsp:nvSpPr>
      <dsp:spPr>
        <a:xfrm>
          <a:off x="4038611" y="3009904"/>
          <a:ext cx="3887465" cy="2332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solidFill>
                <a:schemeClr val="bg1"/>
              </a:solidFill>
            </a:rPr>
            <a:t>Ravenna                                    </a:t>
          </a:r>
          <a:r>
            <a:rPr lang="en-US" sz="3600" kern="1200">
              <a:solidFill>
                <a:schemeClr val="bg1"/>
              </a:solidFill>
            </a:rPr>
            <a:t>5 Febbraio 2026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4038611" y="3009904"/>
        <a:ext cx="3887465" cy="2332479"/>
      </dsp:txXfrm>
    </dsp:sp>
    <dsp:sp modelId="{B393DD1E-33B1-3749-B1FB-D0178107FBFB}">
      <dsp:nvSpPr>
        <dsp:cNvPr id="0" name=""/>
        <dsp:cNvSpPr/>
      </dsp:nvSpPr>
      <dsp:spPr>
        <a:xfrm>
          <a:off x="8362949" y="2942068"/>
          <a:ext cx="3887465" cy="233247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bg1"/>
              </a:solidFill>
            </a:rPr>
            <a:t>Parma (Piacenza)                  </a:t>
          </a:r>
          <a:r>
            <a:rPr lang="en-US" sz="3600" kern="1200">
              <a:solidFill>
                <a:schemeClr val="bg1"/>
              </a:solidFill>
            </a:rPr>
            <a:t>10 Febbraio 2026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8362949" y="2942068"/>
        <a:ext cx="3887465" cy="2332479"/>
      </dsp:txXfrm>
    </dsp:sp>
    <dsp:sp modelId="{81F789F6-FEC9-B74F-8AA7-77AB370C2A92}">
      <dsp:nvSpPr>
        <dsp:cNvPr id="0" name=""/>
        <dsp:cNvSpPr/>
      </dsp:nvSpPr>
      <dsp:spPr>
        <a:xfrm>
          <a:off x="12645420" y="2942068"/>
          <a:ext cx="3887465" cy="2332479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solidFill>
                <a:schemeClr val="bg1"/>
              </a:solidFill>
            </a:rPr>
            <a:t>Forlinpopoli                            </a:t>
          </a:r>
          <a:r>
            <a:rPr lang="en-US" sz="3600" kern="1200">
              <a:solidFill>
                <a:schemeClr val="bg1"/>
              </a:solidFill>
            </a:rPr>
            <a:t>19 Febbraio 2026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2645420" y="2942068"/>
        <a:ext cx="3887465" cy="2332479"/>
      </dsp:txXfrm>
    </dsp:sp>
    <dsp:sp modelId="{7FB26478-9CDC-F142-8949-F10104A9AF54}">
      <dsp:nvSpPr>
        <dsp:cNvPr id="0" name=""/>
        <dsp:cNvSpPr/>
      </dsp:nvSpPr>
      <dsp:spPr>
        <a:xfrm>
          <a:off x="1898834" y="5436141"/>
          <a:ext cx="3887465" cy="23324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bg1"/>
              </a:solidFill>
            </a:rPr>
            <a:t>Ferrara                               </a:t>
          </a:r>
          <a:r>
            <a:rPr lang="en-US" sz="3600" kern="1200">
              <a:solidFill>
                <a:schemeClr val="bg1"/>
              </a:solidFill>
            </a:rPr>
            <a:t>24 Febbraio 2026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898834" y="5436141"/>
        <a:ext cx="3887465" cy="2332479"/>
      </dsp:txXfrm>
    </dsp:sp>
    <dsp:sp modelId="{93A755BD-7522-A344-8723-BC438C84036C}">
      <dsp:nvSpPr>
        <dsp:cNvPr id="0" name=""/>
        <dsp:cNvSpPr/>
      </dsp:nvSpPr>
      <dsp:spPr>
        <a:xfrm>
          <a:off x="6181304" y="5436141"/>
          <a:ext cx="3887465" cy="233247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</a:rPr>
            <a:t>Reggio Emilia (Modena)</a:t>
          </a:r>
          <a:r>
            <a:rPr lang="en-US" sz="3800" kern="1200">
              <a:solidFill>
                <a:schemeClr val="bg1"/>
              </a:solidFill>
            </a:rPr>
            <a:t>         </a:t>
          </a:r>
          <a:r>
            <a:rPr lang="en-US" sz="3600" kern="1200">
              <a:solidFill>
                <a:schemeClr val="bg1"/>
              </a:solidFill>
            </a:rPr>
            <a:t>5 Marzo 2026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6181304" y="5436141"/>
        <a:ext cx="3887465" cy="2332479"/>
      </dsp:txXfrm>
    </dsp:sp>
    <dsp:sp modelId="{7EE1F7C1-531E-2A4E-9ED7-7794A188400D}">
      <dsp:nvSpPr>
        <dsp:cNvPr id="0" name=""/>
        <dsp:cNvSpPr/>
      </dsp:nvSpPr>
      <dsp:spPr>
        <a:xfrm>
          <a:off x="10382993" y="5436157"/>
          <a:ext cx="3887465" cy="2332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</a:rPr>
            <a:t>Bellaria/Igea Marina             </a:t>
          </a:r>
          <a:r>
            <a:rPr lang="en-US" sz="3600" kern="1200">
              <a:solidFill>
                <a:schemeClr val="bg1"/>
              </a:solidFill>
            </a:rPr>
            <a:t>17 Marzo 2026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0382993" y="5436157"/>
        <a:ext cx="3887465" cy="2332479"/>
      </dsp:txXfrm>
    </dsp:sp>
    <dsp:sp modelId="{B0A35534-3511-9049-B90D-25FA6C05B72F}">
      <dsp:nvSpPr>
        <dsp:cNvPr id="0" name=""/>
        <dsp:cNvSpPr/>
      </dsp:nvSpPr>
      <dsp:spPr>
        <a:xfrm>
          <a:off x="4455270" y="7764021"/>
          <a:ext cx="3887465" cy="2332479"/>
        </a:xfrm>
        <a:prstGeom prst="rect">
          <a:avLst/>
        </a:prstGeom>
        <a:solidFill>
          <a:schemeClr val="accent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1"/>
              </a:solidFill>
            </a:rPr>
            <a:t>Ai convegni hanno partecipato in totale </a:t>
          </a:r>
          <a:r>
            <a:rPr lang="en-US" sz="3200" b="1" kern="1200">
              <a:solidFill>
                <a:schemeClr val="bg1"/>
              </a:solidFill>
            </a:rPr>
            <a:t>circa 7000 persone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4455270" y="7764021"/>
        <a:ext cx="3887465" cy="2332479"/>
      </dsp:txXfrm>
    </dsp:sp>
    <dsp:sp modelId="{8E7216C4-0F01-6649-982B-8E3D9ED52AF3}">
      <dsp:nvSpPr>
        <dsp:cNvPr id="0" name=""/>
        <dsp:cNvSpPr/>
      </dsp:nvSpPr>
      <dsp:spPr>
        <a:xfrm>
          <a:off x="8847755" y="7764021"/>
          <a:ext cx="3887465" cy="23324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tra colleghi iscritti agli ordini e collegi professionali di Area Tecnica aderenti al  CUP ER e  tecnici impegnati  nella Pubblica Amministrazione                  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8847755" y="7764021"/>
        <a:ext cx="3887465" cy="2332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94EF3-C898-EA4D-A61E-8547791136F3}">
      <dsp:nvSpPr>
        <dsp:cNvPr id="0" name=""/>
        <dsp:cNvSpPr/>
      </dsp:nvSpPr>
      <dsp:spPr>
        <a:xfrm>
          <a:off x="0" y="41773"/>
          <a:ext cx="8592516" cy="13965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/>
            <a:t>PROGRAMMAZIONE ATTIVITÀ</a:t>
          </a:r>
          <a:endParaRPr lang="en-US" sz="2500" b="1" kern="1200" dirty="0"/>
        </a:p>
      </dsp:txBody>
      <dsp:txXfrm>
        <a:off x="68176" y="109949"/>
        <a:ext cx="8456164" cy="1260235"/>
      </dsp:txXfrm>
    </dsp:sp>
    <dsp:sp modelId="{6E53EC0B-5CDA-084C-9841-CB7042ABE836}">
      <dsp:nvSpPr>
        <dsp:cNvPr id="0" name=""/>
        <dsp:cNvSpPr/>
      </dsp:nvSpPr>
      <dsp:spPr>
        <a:xfrm>
          <a:off x="0" y="1510361"/>
          <a:ext cx="8592516" cy="13965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ANNO 2026</a:t>
          </a:r>
          <a:br>
            <a:rPr lang="it-IT" sz="2500" kern="1200" dirty="0"/>
          </a:br>
          <a:endParaRPr lang="en-US" sz="2500" kern="1200" dirty="0"/>
        </a:p>
      </dsp:txBody>
      <dsp:txXfrm>
        <a:off x="68176" y="1578537"/>
        <a:ext cx="8456164" cy="1260235"/>
      </dsp:txXfrm>
    </dsp:sp>
    <dsp:sp modelId="{9457C9B4-0B78-EF49-B966-77A2371B6934}">
      <dsp:nvSpPr>
        <dsp:cNvPr id="0" name=""/>
        <dsp:cNvSpPr/>
      </dsp:nvSpPr>
      <dsp:spPr>
        <a:xfrm>
          <a:off x="0" y="2978948"/>
          <a:ext cx="8592516" cy="13965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/>
            <a:t>PROPOSTA DI LEGGE REGIONALE </a:t>
          </a:r>
          <a:endParaRPr lang="en-US" sz="2500" b="1" kern="1200" dirty="0"/>
        </a:p>
      </dsp:txBody>
      <dsp:txXfrm>
        <a:off x="68176" y="3047124"/>
        <a:ext cx="8456164" cy="1260235"/>
      </dsp:txXfrm>
    </dsp:sp>
    <dsp:sp modelId="{231EF76F-E262-2F48-AD39-3F21AACB8961}">
      <dsp:nvSpPr>
        <dsp:cNvPr id="0" name=""/>
        <dsp:cNvSpPr/>
      </dsp:nvSpPr>
      <dsp:spPr>
        <a:xfrm>
          <a:off x="0" y="4447536"/>
          <a:ext cx="8592516" cy="13965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“</a:t>
          </a:r>
          <a:r>
            <a:rPr lang="it-IT" sz="2500" b="1" kern="1200" dirty="0"/>
            <a:t>VALORIZZAZIONE DELLE LIBERE PROFESSIONI PER LO SVILUPPO SOSTENIBILE DELLA REGIONE EMILIA ROMAGNA” </a:t>
          </a:r>
          <a:endParaRPr lang="en-US" sz="2500" b="1" kern="1200" dirty="0"/>
        </a:p>
      </dsp:txBody>
      <dsp:txXfrm>
        <a:off x="68176" y="4515712"/>
        <a:ext cx="8456164" cy="1260235"/>
      </dsp:txXfrm>
    </dsp:sp>
    <dsp:sp modelId="{80EFF0F4-DABD-5847-9804-3D54B05152FE}">
      <dsp:nvSpPr>
        <dsp:cNvPr id="0" name=""/>
        <dsp:cNvSpPr/>
      </dsp:nvSpPr>
      <dsp:spPr>
        <a:xfrm>
          <a:off x="0" y="5916123"/>
          <a:ext cx="8592516" cy="13965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/>
            <a:t>(In coerenza con il Patto per l’Emilia-Romagna) </a:t>
          </a:r>
          <a:endParaRPr lang="en-US" sz="2500" b="1" kern="1200" dirty="0"/>
        </a:p>
      </dsp:txBody>
      <dsp:txXfrm>
        <a:off x="68176" y="5984299"/>
        <a:ext cx="8456164" cy="1260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C6039-CE52-BD49-B1E5-6269B9AB96F1}" type="datetimeFigureOut">
              <a:rPr lang="it-IT" smtClean="0"/>
              <a:t>26/04/26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2A9DF-7D53-364C-BE7C-E03841E377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31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4762"/>
            <a:ext cx="18288000" cy="7805738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002" y="2173721"/>
            <a:ext cx="15858000" cy="4456577"/>
          </a:xfrm>
        </p:spPr>
        <p:txBody>
          <a:bodyPr/>
          <a:lstStyle>
            <a:lvl1pPr>
              <a:defRPr sz="81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02" y="7921270"/>
            <a:ext cx="15858000" cy="652461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00" y="7200900"/>
            <a:ext cx="15842127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8288000" cy="72009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00" y="8051007"/>
            <a:ext cx="15842127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0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947546" y="1622184"/>
            <a:ext cx="9498624" cy="485878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478" y="1857753"/>
            <a:ext cx="8840760" cy="3968868"/>
          </a:xfrm>
        </p:spPr>
        <p:txBody>
          <a:bodyPr anchor="b"/>
          <a:lstStyle>
            <a:lvl1pPr algn="l">
              <a:defRPr sz="63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9785" y="6665521"/>
            <a:ext cx="8837454" cy="1069862"/>
          </a:xfrm>
        </p:spPr>
        <p:txBody>
          <a:bodyPr anchor="t">
            <a:no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361964" y="1622185"/>
            <a:ext cx="5715002" cy="611319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52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711327" y="3429878"/>
            <a:ext cx="7342673" cy="375595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2035634" y="3653936"/>
            <a:ext cx="6573782" cy="301168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234000" y="3429001"/>
            <a:ext cx="7320450" cy="3443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43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27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1504477" y="669134"/>
            <a:ext cx="6783524" cy="8122443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75311" y="879257"/>
            <a:ext cx="3742187" cy="770219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5002" y="669134"/>
            <a:ext cx="9917310" cy="8122443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1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00" y="670782"/>
            <a:ext cx="15857997" cy="145567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068" y="3333431"/>
            <a:ext cx="15831861" cy="545476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18288000" cy="7805738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00" y="4427094"/>
            <a:ext cx="15842127" cy="2203200"/>
          </a:xfrm>
        </p:spPr>
        <p:txBody>
          <a:bodyPr anchor="b"/>
          <a:lstStyle>
            <a:lvl1pPr algn="r">
              <a:defRPr sz="7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00" y="7921802"/>
            <a:ext cx="15842127" cy="650933"/>
          </a:xfrm>
        </p:spPr>
        <p:txBody>
          <a:bodyPr anchor="t">
            <a:noAutofit/>
          </a:bodyPr>
          <a:lstStyle>
            <a:lvl1pPr marL="0" indent="0" algn="r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9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8069" y="3333431"/>
            <a:ext cx="7778810" cy="545814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81123" y="3333431"/>
            <a:ext cx="7791875" cy="545814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6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093" y="3262313"/>
            <a:ext cx="778478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2094" y="4126708"/>
            <a:ext cx="7784784" cy="466487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81123" y="3262313"/>
            <a:ext cx="7791875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81123" y="4126708"/>
            <a:ext cx="7791875" cy="466487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7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0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609727" y="669131"/>
            <a:ext cx="5321300" cy="2721977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727" y="669132"/>
            <a:ext cx="5321300" cy="2427594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3450" y="669133"/>
            <a:ext cx="9378950" cy="812244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9727" y="3391108"/>
            <a:ext cx="5321300" cy="5400467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7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092" y="1091284"/>
            <a:ext cx="7279482" cy="24257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9147176" y="0"/>
            <a:ext cx="9140825" cy="10287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21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2092" y="3517026"/>
            <a:ext cx="7279482" cy="5274548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28716" y="9062044"/>
            <a:ext cx="1465319" cy="54768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85595" y="9062044"/>
            <a:ext cx="494312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94034" y="8873833"/>
            <a:ext cx="1593233" cy="735899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4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5000" y="670782"/>
            <a:ext cx="15857997" cy="1455675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01" y="3276602"/>
            <a:ext cx="15844928" cy="551159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271" y="9062044"/>
            <a:ext cx="12966480" cy="5476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001939" y="9062044"/>
            <a:ext cx="2015559" cy="5476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5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017497" y="8873833"/>
            <a:ext cx="1593233" cy="7358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30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5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spcBef>
          <a:spcPct val="0"/>
        </a:spcBef>
        <a:buNone/>
        <a:defRPr sz="6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demetra.regione.emilia-romagna.it/al/articolo?urn=er:assemblealegislativa:progettodilegge:2026;223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8460" y="1309073"/>
            <a:ext cx="4285910" cy="3279267"/>
            <a:chOff x="0" y="0"/>
            <a:chExt cx="3398014" cy="261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8015" cy="2610366"/>
            </a:xfrm>
            <a:custGeom>
              <a:avLst/>
              <a:gdLst/>
              <a:ahLst/>
              <a:cxnLst/>
              <a:rect l="l" t="t" r="r" b="b"/>
              <a:pathLst>
                <a:path w="3398015" h="2610366">
                  <a:moveTo>
                    <a:pt x="3273554" y="2610366"/>
                  </a:moveTo>
                  <a:lnTo>
                    <a:pt x="124460" y="2610366"/>
                  </a:lnTo>
                  <a:cubicBezTo>
                    <a:pt x="55880" y="2610366"/>
                    <a:pt x="0" y="2554486"/>
                    <a:pt x="0" y="24859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73554" y="0"/>
                  </a:lnTo>
                  <a:cubicBezTo>
                    <a:pt x="3342134" y="0"/>
                    <a:pt x="3398015" y="55880"/>
                    <a:pt x="3398015" y="124460"/>
                  </a:cubicBezTo>
                  <a:lnTo>
                    <a:pt x="3398015" y="2485906"/>
                  </a:lnTo>
                  <a:cubicBezTo>
                    <a:pt x="3398015" y="2554486"/>
                    <a:pt x="3342134" y="2610366"/>
                    <a:pt x="3273554" y="26103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AutoShape 4"/>
          <p:cNvSpPr/>
          <p:nvPr/>
        </p:nvSpPr>
        <p:spPr>
          <a:xfrm>
            <a:off x="2821660" y="3294683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720374" y="1717458"/>
            <a:ext cx="4862082" cy="2462496"/>
          </a:xfrm>
          <a:custGeom>
            <a:avLst/>
            <a:gdLst/>
            <a:ahLst/>
            <a:cxnLst/>
            <a:rect l="l" t="t" r="r" b="b"/>
            <a:pathLst>
              <a:path w="4862082" h="2462496">
                <a:moveTo>
                  <a:pt x="0" y="0"/>
                </a:moveTo>
                <a:lnTo>
                  <a:pt x="4862082" y="0"/>
                </a:lnTo>
                <a:lnTo>
                  <a:pt x="4862082" y="2462497"/>
                </a:lnTo>
                <a:lnTo>
                  <a:pt x="0" y="2462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486151" y="2571799"/>
            <a:ext cx="9633673" cy="604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</a:p>
          <a:p>
            <a:pPr algn="ctr">
              <a:lnSpc>
                <a:spcPts val="4724"/>
              </a:lnSpc>
            </a:pPr>
            <a:endParaRPr lang="en-US" sz="4724" dirty="0">
              <a:solidFill>
                <a:srgbClr val="DDE2E1"/>
              </a:solidFill>
              <a:latin typeface="Maharlika"/>
            </a:endParaRPr>
          </a:p>
          <a:p>
            <a:pPr algn="ctr">
              <a:lnSpc>
                <a:spcPts val="4724"/>
              </a:lnSpc>
            </a:pPr>
            <a:r>
              <a:rPr lang="en-US" sz="4724" dirty="0" err="1">
                <a:solidFill>
                  <a:srgbClr val="DDE2E1"/>
                </a:solidFill>
                <a:latin typeface="Maharlika"/>
              </a:rPr>
              <a:t>nasce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nel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luglio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del 2003 </a:t>
            </a:r>
          </a:p>
          <a:p>
            <a:pPr algn="ctr">
              <a:lnSpc>
                <a:spcPts val="4724"/>
              </a:lnSpc>
            </a:pPr>
            <a:r>
              <a:rPr lang="en-US" sz="4724" dirty="0" err="1">
                <a:solidFill>
                  <a:srgbClr val="DDE2E1"/>
                </a:solidFill>
                <a:latin typeface="Maharlika"/>
              </a:rPr>
              <a:t>allo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scopo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di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aggregare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gli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organismi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regionali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degli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</a:p>
          <a:p>
            <a:pPr algn="ctr">
              <a:lnSpc>
                <a:spcPts val="4724"/>
              </a:lnSpc>
            </a:pPr>
            <a:r>
              <a:rPr lang="en-US" sz="4724" dirty="0" err="1">
                <a:solidFill>
                  <a:srgbClr val="DDE2E1"/>
                </a:solidFill>
                <a:latin typeface="Maharlika"/>
              </a:rPr>
              <a:t>Ordini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professionali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</a:p>
          <a:p>
            <a:pPr algn="ctr">
              <a:lnSpc>
                <a:spcPts val="4724"/>
              </a:lnSpc>
            </a:pPr>
            <a:r>
              <a:rPr lang="en-US" sz="4724" dirty="0" err="1">
                <a:solidFill>
                  <a:srgbClr val="DDE2E1"/>
                </a:solidFill>
                <a:latin typeface="Maharlika"/>
              </a:rPr>
              <a:t>dell'Emilia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-Romagna </a:t>
            </a:r>
          </a:p>
          <a:p>
            <a:pPr algn="ctr">
              <a:lnSpc>
                <a:spcPts val="4724"/>
              </a:lnSpc>
            </a:pPr>
            <a:r>
              <a:rPr lang="en-US" sz="4724" dirty="0">
                <a:solidFill>
                  <a:srgbClr val="DDE2E1"/>
                </a:solidFill>
                <a:latin typeface="Maharlika"/>
              </a:rPr>
              <a:t>per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favorire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il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dialogo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interprofessionale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 </a:t>
            </a:r>
          </a:p>
          <a:p>
            <a:pPr marL="0" lvl="0" indent="0" algn="ctr">
              <a:lnSpc>
                <a:spcPts val="4724"/>
              </a:lnSpc>
              <a:spcBef>
                <a:spcPct val="0"/>
              </a:spcBef>
            </a:pPr>
            <a:r>
              <a:rPr lang="en-US" sz="4724" dirty="0">
                <a:solidFill>
                  <a:srgbClr val="DDE2E1"/>
                </a:solidFill>
                <a:latin typeface="Maharlika"/>
              </a:rPr>
              <a:t>e con le </a:t>
            </a:r>
            <a:r>
              <a:rPr lang="en-US" sz="4724" dirty="0" err="1">
                <a:solidFill>
                  <a:srgbClr val="DDE2E1"/>
                </a:solidFill>
                <a:latin typeface="Maharlika"/>
              </a:rPr>
              <a:t>Istituzioni</a:t>
            </a:r>
            <a:r>
              <a:rPr lang="en-US" sz="4724" dirty="0">
                <a:solidFill>
                  <a:srgbClr val="DDE2E1"/>
                </a:solidFill>
                <a:latin typeface="Maharlika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16130" y="1860986"/>
            <a:ext cx="5697769" cy="1337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  <a:spcBef>
                <a:spcPct val="0"/>
              </a:spcBef>
            </a:pPr>
            <a:r>
              <a:rPr lang="en-US" sz="7875" dirty="0">
                <a:solidFill>
                  <a:srgbClr val="DDE2E1"/>
                </a:solidFill>
                <a:latin typeface="Maharlika"/>
              </a:rPr>
              <a:t>Il CUP-ER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53576798-7F98-4C7F-B6C7-6D41B5A7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A416E3E5-5186-46A4-AFBD-337387D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9" y="0"/>
            <a:ext cx="18281141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7B8FAACC-353E-4F84-BA62-A5514185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1332492" y="0"/>
            <a:ext cx="6955508" cy="10287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247123" y="685801"/>
            <a:ext cx="5363606" cy="1999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PATTO PER l’ EMILIA-ROMAGNA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Lavoro</a:t>
            </a:r>
            <a:r>
              <a:rPr lang="en-US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clima</a:t>
            </a:r>
            <a:r>
              <a:rPr lang="en-US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economia</a:t>
            </a:r>
            <a:r>
              <a:rPr lang="en-US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sociale</a:t>
            </a: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247123" y="3037114"/>
            <a:ext cx="5363606" cy="602492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>
                <a:solidFill>
                  <a:srgbClr val="FFFFFF"/>
                </a:solidFill>
              </a:rPr>
              <a:t>23 MARZO </a:t>
            </a:r>
            <a:r>
              <a:rPr lang="en-US" sz="2400" dirty="0">
                <a:solidFill>
                  <a:srgbClr val="FFFFFF"/>
                </a:solidFill>
              </a:rPr>
              <a:t>2026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solidFill>
                  <a:srgbClr val="FFFFFF"/>
                </a:solidFill>
              </a:rPr>
              <a:t>O.D.G. </a:t>
            </a:r>
            <a:r>
              <a:rPr lang="en-US" sz="2400" dirty="0" err="1">
                <a:solidFill>
                  <a:srgbClr val="FFFFFF"/>
                </a:solidFill>
              </a:rPr>
              <a:t>Analisi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dell’impatto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socioeconomico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conflitti</a:t>
            </a:r>
            <a:r>
              <a:rPr lang="en-US" sz="2400" dirty="0">
                <a:solidFill>
                  <a:srgbClr val="FFFFFF"/>
                </a:solidFill>
              </a:rPr>
              <a:t> in </a:t>
            </a:r>
            <a:r>
              <a:rPr lang="en-US" sz="2400" dirty="0" err="1">
                <a:solidFill>
                  <a:srgbClr val="FFFFFF"/>
                </a:solidFill>
              </a:rPr>
              <a:t>corso</a:t>
            </a:r>
            <a:r>
              <a:rPr lang="en-US" sz="2400" dirty="0">
                <a:solidFill>
                  <a:srgbClr val="FFFFFF"/>
                </a:solidFill>
              </a:rPr>
              <a:t> e </a:t>
            </a:r>
            <a:r>
              <a:rPr lang="en-US" sz="2400" dirty="0" err="1">
                <a:solidFill>
                  <a:srgbClr val="FFFFFF"/>
                </a:solidFill>
              </a:rPr>
              <a:t>condivisione</a:t>
            </a:r>
            <a:r>
              <a:rPr lang="en-US" sz="2400" dirty="0">
                <a:solidFill>
                  <a:srgbClr val="FFFFFF"/>
                </a:solidFill>
              </a:rPr>
              <a:t>  </a:t>
            </a:r>
            <a:r>
              <a:rPr lang="en-US" sz="2400" dirty="0" err="1">
                <a:solidFill>
                  <a:srgbClr val="FFFFFF"/>
                </a:solidFill>
              </a:rPr>
              <a:t>delle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iniziative</a:t>
            </a:r>
            <a:r>
              <a:rPr lang="en-US" sz="2400" dirty="0">
                <a:solidFill>
                  <a:srgbClr val="FFFFFF"/>
                </a:solidFill>
              </a:rPr>
              <a:t> da </a:t>
            </a:r>
            <a:r>
              <a:rPr lang="en-US" sz="2400" dirty="0" err="1">
                <a:solidFill>
                  <a:srgbClr val="FFFFFF"/>
                </a:solidFill>
              </a:rPr>
              <a:t>assumere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400" dirty="0">
                <a:solidFill>
                  <a:srgbClr val="FFFFFF"/>
                </a:solidFill>
              </a:rPr>
              <a:t>Michele De Pascale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400" dirty="0">
                <a:solidFill>
                  <a:srgbClr val="FFFFFF"/>
                </a:solidFill>
              </a:rPr>
              <a:t>Vincenzo </a:t>
            </a:r>
            <a:r>
              <a:rPr lang="en-US" sz="2400" dirty="0" err="1">
                <a:solidFill>
                  <a:srgbClr val="FFFFFF"/>
                </a:solidFill>
              </a:rPr>
              <a:t>Colla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62CC0D8-FE26-0C63-1AB2-07BF19878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r="5812"/>
          <a:stretch>
            <a:fillRect/>
          </a:stretch>
        </p:blipFill>
        <p:spPr>
          <a:xfrm>
            <a:off x="381000" y="685801"/>
            <a:ext cx="6253540" cy="53772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523AF80-C04B-7F6D-2DC9-E4A141391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53" b="-2"/>
          <a:stretch>
            <a:fillRect/>
          </a:stretch>
        </p:blipFill>
        <p:spPr>
          <a:xfrm>
            <a:off x="6955509" y="3037114"/>
            <a:ext cx="4221347" cy="68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86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143000" y="6819900"/>
            <a:ext cx="16363188" cy="262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3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3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ASSEMBLEA LEGISLATIVA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3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UDIENZA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9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Commissioni Territorio, Ambiente, Mobilità e Politiche economiche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9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Progetto di Legge n.2235 del 2026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9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INDIVIDUAZIONE DELLE AREE IDONEE E DISCIPLINA DELL'INSTALLAZIONE DEGLI IMPIANTI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9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ALIMENTATI A FONTI RINNOVABILI NEL TERRITORIO REGIONALE</a:t>
            </a:r>
            <a:endParaRPr lang="it-IT" sz="9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93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DEL 25 MARZO 2026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25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5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endParaRPr lang="en-US" sz="2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magine 7" descr="Immagine che contiene vestiti, persona, uomo, soffitto&#10;&#10;Descrizione generata automaticamente">
            <a:extLst>
              <a:ext uri="{FF2B5EF4-FFF2-40B4-BE49-F238E27FC236}">
                <a16:creationId xmlns:a16="http://schemas.microsoft.com/office/drawing/2014/main" id="{4273C507-A7F2-DEC5-E1B2-BAA50925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r="12859" b="1"/>
          <a:stretch>
            <a:fillRect/>
          </a:stretch>
        </p:blipFill>
        <p:spPr>
          <a:xfrm>
            <a:off x="8681966" y="18"/>
            <a:ext cx="9606026" cy="6515100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pic>
        <p:nvPicPr>
          <p:cNvPr id="3" name="Immagine 2" descr="Immagine che contiene Viso umano, vestiti, interno, donna&#10;&#10;Descrizione generata automaticamente">
            <a:extLst>
              <a:ext uri="{FF2B5EF4-FFF2-40B4-BE49-F238E27FC236}">
                <a16:creationId xmlns:a16="http://schemas.microsoft.com/office/drawing/2014/main" id="{784822AF-258E-93FE-ABEE-D313A184B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7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72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uomo, persona, interno&#10;&#10;Descrizione generata automaticamente">
            <a:extLst>
              <a:ext uri="{FF2B5EF4-FFF2-40B4-BE49-F238E27FC236}">
                <a16:creationId xmlns:a16="http://schemas.microsoft.com/office/drawing/2014/main" id="{C4A164DD-E233-3156-E1D0-108E4AACA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" b="1580"/>
          <a:stretch>
            <a:fillRect/>
          </a:stretch>
        </p:blipFill>
        <p:spPr>
          <a:xfrm>
            <a:off x="1" y="1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3" name="TextBox 3"/>
          <p:cNvSpPr txBox="1"/>
          <p:nvPr/>
        </p:nvSpPr>
        <p:spPr>
          <a:xfrm>
            <a:off x="899727" y="7851480"/>
            <a:ext cx="10396978" cy="17878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CONSULTA REGIONALE DELLE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PROFESSIONI SANITARIE E SOCIOSANITARIE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DGR N. 441 DEL 27.03.2023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RIUNIONE DEL 6 FEBBRAIO 2026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42E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7431" y="1085850"/>
            <a:ext cx="14773137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n-US" sz="6499">
                <a:solidFill>
                  <a:srgbClr val="FFFFFF"/>
                </a:solidFill>
                <a:latin typeface="Maharlika"/>
              </a:rPr>
              <a:t>Comitato Consultivo delle Professioni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699" y="2430740"/>
            <a:ext cx="7722785" cy="3139913"/>
            <a:chOff x="0" y="0"/>
            <a:chExt cx="5224798" cy="21242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4798" cy="2124287"/>
            </a:xfrm>
            <a:custGeom>
              <a:avLst/>
              <a:gdLst/>
              <a:ahLst/>
              <a:cxnLst/>
              <a:rect l="l" t="t" r="r" b="b"/>
              <a:pathLst>
                <a:path w="5224798" h="2124287">
                  <a:moveTo>
                    <a:pt x="0" y="0"/>
                  </a:moveTo>
                  <a:lnTo>
                    <a:pt x="5224798" y="0"/>
                  </a:lnTo>
                  <a:lnTo>
                    <a:pt x="5224798" y="2124287"/>
                  </a:lnTo>
                  <a:lnTo>
                    <a:pt x="0" y="2124287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8572" y="2921161"/>
            <a:ext cx="7163041" cy="2301560"/>
            <a:chOff x="0" y="-47625"/>
            <a:chExt cx="9550721" cy="3068745"/>
          </a:xfrm>
        </p:grpSpPr>
        <p:sp>
          <p:nvSpPr>
            <p:cNvPr id="6" name="TextBox 6"/>
            <p:cNvSpPr txBox="1"/>
            <p:nvPr/>
          </p:nvSpPr>
          <p:spPr>
            <a:xfrm>
              <a:off x="0" y="-47625"/>
              <a:ext cx="9550721" cy="996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33"/>
                </a:lnSpc>
              </a:pPr>
              <a:r>
                <a:rPr lang="en-US" sz="4000" dirty="0">
                  <a:solidFill>
                    <a:srgbClr val="FFDE59"/>
                  </a:solidFill>
                  <a:latin typeface="Fahkwang Light Bold"/>
                </a:rPr>
                <a:t>AREA LEGALE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559095"/>
              <a:ext cx="9550721" cy="1462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17"/>
                </a:lnSpc>
              </a:pPr>
              <a:endParaRPr lang="en-US" sz="3155" dirty="0">
                <a:solidFill>
                  <a:srgbClr val="FFFFFF"/>
                </a:solidFill>
                <a:latin typeface="Fahkwang Light"/>
              </a:endParaRPr>
            </a:p>
            <a:p>
              <a:pPr marL="0" lvl="0" indent="0" algn="ctr">
                <a:lnSpc>
                  <a:spcPts val="4417"/>
                </a:lnSpc>
                <a:spcBef>
                  <a:spcPct val="0"/>
                </a:spcBef>
              </a:pPr>
              <a:endParaRPr lang="en-US" sz="3155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132" y="6558121"/>
            <a:ext cx="6232403" cy="1423125"/>
            <a:chOff x="0" y="387422"/>
            <a:chExt cx="8309871" cy="1897499"/>
          </a:xfrm>
        </p:grpSpPr>
        <p:sp>
          <p:nvSpPr>
            <p:cNvPr id="9" name="TextBox 9"/>
            <p:cNvSpPr txBox="1"/>
            <p:nvPr/>
          </p:nvSpPr>
          <p:spPr>
            <a:xfrm>
              <a:off x="5976" y="387422"/>
              <a:ext cx="8303895" cy="1007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23"/>
                </a:lnSpc>
              </a:pPr>
              <a:r>
                <a:rPr lang="en-US" sz="4000" dirty="0">
                  <a:solidFill>
                    <a:srgbClr val="FFDE59"/>
                  </a:solidFill>
                  <a:latin typeface="Fahkwang Light Bold"/>
                </a:rPr>
                <a:t>AREA SANITARIA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39445"/>
              <a:ext cx="8303895" cy="645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4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67949" y="2813786"/>
            <a:ext cx="5082317" cy="1878520"/>
            <a:chOff x="0" y="-28575"/>
            <a:chExt cx="6776422" cy="250469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28575"/>
              <a:ext cx="6776422" cy="206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0"/>
                </a:lnSpc>
              </a:pPr>
              <a:r>
                <a:rPr lang="en-US" sz="4000" dirty="0">
                  <a:solidFill>
                    <a:srgbClr val="FFDE59"/>
                  </a:solidFill>
                  <a:latin typeface="Fahkwang Light Bold"/>
                </a:rPr>
                <a:t>AREA ECONOMICO AMMINISTRATIVA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781825"/>
              <a:ext cx="6776422" cy="69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endParaRPr lang="en-US" sz="30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36515" y="6096651"/>
            <a:ext cx="7722785" cy="2383345"/>
            <a:chOff x="0" y="-28575"/>
            <a:chExt cx="10297047" cy="317779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28575"/>
              <a:ext cx="10297047" cy="274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0"/>
                </a:lnSpc>
              </a:pPr>
              <a:endParaRPr lang="en-US" sz="4000" dirty="0">
                <a:solidFill>
                  <a:srgbClr val="FFDE59"/>
                </a:solidFill>
                <a:latin typeface="Fahkwang Light Bold"/>
              </a:endParaRPr>
            </a:p>
            <a:p>
              <a:pPr algn="ctr">
                <a:lnSpc>
                  <a:spcPts val="4030"/>
                </a:lnSpc>
              </a:pPr>
              <a:r>
                <a:rPr lang="en-US" sz="4000" dirty="0">
                  <a:solidFill>
                    <a:srgbClr val="FFDE59"/>
                  </a:solidFill>
                  <a:latin typeface="Fahkwang Light Bold"/>
                </a:rPr>
                <a:t>AREA </a:t>
              </a:r>
            </a:p>
            <a:p>
              <a:pPr algn="ctr">
                <a:lnSpc>
                  <a:spcPts val="4030"/>
                </a:lnSpc>
              </a:pPr>
              <a:r>
                <a:rPr lang="en-US" sz="4000" dirty="0">
                  <a:solidFill>
                    <a:srgbClr val="FFDE59"/>
                  </a:solidFill>
                  <a:latin typeface="Fahkwang Light Bold"/>
                </a:rPr>
                <a:t>AMBIENTE </a:t>
              </a:r>
            </a:p>
            <a:p>
              <a:pPr marL="0" lvl="0" indent="0" algn="ctr">
                <a:lnSpc>
                  <a:spcPts val="4030"/>
                </a:lnSpc>
              </a:pPr>
              <a:r>
                <a:rPr lang="en-US" sz="4000" dirty="0">
                  <a:solidFill>
                    <a:srgbClr val="FFDE59"/>
                  </a:solidFill>
                  <a:latin typeface="Fahkwang Light Bold"/>
                </a:rPr>
                <a:t>TERRITORIO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454925"/>
              <a:ext cx="10297047" cy="69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endParaRPr lang="en-US" sz="30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55569" y="6283382"/>
            <a:ext cx="7722785" cy="2911617"/>
            <a:chOff x="-146867" y="787699"/>
            <a:chExt cx="5224798" cy="1245647"/>
          </a:xfrm>
        </p:grpSpPr>
        <p:sp>
          <p:nvSpPr>
            <p:cNvPr id="18" name="Freeform 18"/>
            <p:cNvSpPr/>
            <p:nvPr/>
          </p:nvSpPr>
          <p:spPr>
            <a:xfrm>
              <a:off x="-146867" y="787699"/>
              <a:ext cx="5224798" cy="1245647"/>
            </a:xfrm>
            <a:custGeom>
              <a:avLst/>
              <a:gdLst/>
              <a:ahLst/>
              <a:cxnLst/>
              <a:rect l="l" t="t" r="r" b="b"/>
              <a:pathLst>
                <a:path w="5224798" h="2124287">
                  <a:moveTo>
                    <a:pt x="0" y="0"/>
                  </a:moveTo>
                  <a:lnTo>
                    <a:pt x="5224798" y="0"/>
                  </a:lnTo>
                  <a:lnTo>
                    <a:pt x="5224798" y="2124287"/>
                  </a:lnTo>
                  <a:lnTo>
                    <a:pt x="0" y="2124287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9649" y="6283383"/>
            <a:ext cx="7722784" cy="2911617"/>
            <a:chOff x="720453" y="1034538"/>
            <a:chExt cx="5035452" cy="1351204"/>
          </a:xfrm>
        </p:grpSpPr>
        <p:sp>
          <p:nvSpPr>
            <p:cNvPr id="20" name="Freeform 20"/>
            <p:cNvSpPr/>
            <p:nvPr/>
          </p:nvSpPr>
          <p:spPr>
            <a:xfrm>
              <a:off x="720453" y="1034538"/>
              <a:ext cx="5035452" cy="1351204"/>
            </a:xfrm>
            <a:custGeom>
              <a:avLst/>
              <a:gdLst/>
              <a:ahLst/>
              <a:cxnLst/>
              <a:rect l="l" t="t" r="r" b="b"/>
              <a:pathLst>
                <a:path w="5224798" h="2124287">
                  <a:moveTo>
                    <a:pt x="0" y="0"/>
                  </a:moveTo>
                  <a:lnTo>
                    <a:pt x="5224798" y="0"/>
                  </a:lnTo>
                  <a:lnTo>
                    <a:pt x="5224798" y="2124287"/>
                  </a:lnTo>
                  <a:lnTo>
                    <a:pt x="0" y="2124287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36515" y="2468840"/>
            <a:ext cx="7505701" cy="3261723"/>
            <a:chOff x="378854" y="589595"/>
            <a:chExt cx="5077931" cy="993023"/>
          </a:xfrm>
        </p:grpSpPr>
        <p:sp>
          <p:nvSpPr>
            <p:cNvPr id="22" name="Freeform 22"/>
            <p:cNvSpPr/>
            <p:nvPr/>
          </p:nvSpPr>
          <p:spPr>
            <a:xfrm>
              <a:off x="378854" y="589595"/>
              <a:ext cx="5077931" cy="993023"/>
            </a:xfrm>
            <a:custGeom>
              <a:avLst/>
              <a:gdLst/>
              <a:ahLst/>
              <a:cxnLst/>
              <a:rect l="l" t="t" r="r" b="b"/>
              <a:pathLst>
                <a:path w="5224798" h="1991440">
                  <a:moveTo>
                    <a:pt x="0" y="0"/>
                  </a:moveTo>
                  <a:lnTo>
                    <a:pt x="5224798" y="0"/>
                  </a:lnTo>
                  <a:lnTo>
                    <a:pt x="5224798" y="1991440"/>
                  </a:lnTo>
                  <a:lnTo>
                    <a:pt x="0" y="1991440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 sz="4750" dirty="0">
                <a:latin typeface="Franklin Gothic Book" panose="020B0503020102020204" pitchFamily="34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42E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8147" y="2904133"/>
            <a:ext cx="4723162" cy="7378486"/>
            <a:chOff x="0" y="0"/>
            <a:chExt cx="3195423" cy="4991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02203" y="2924638"/>
            <a:ext cx="4723162" cy="7378486"/>
            <a:chOff x="0" y="0"/>
            <a:chExt cx="3195423" cy="4991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1258147" y="2908514"/>
            <a:ext cx="4264268" cy="2159722"/>
          </a:xfrm>
          <a:custGeom>
            <a:avLst/>
            <a:gdLst/>
            <a:ahLst/>
            <a:cxnLst/>
            <a:rect l="l" t="t" r="r" b="b"/>
            <a:pathLst>
              <a:path w="4264268" h="2159722">
                <a:moveTo>
                  <a:pt x="0" y="0"/>
                </a:moveTo>
                <a:lnTo>
                  <a:pt x="4264268" y="0"/>
                </a:lnTo>
                <a:lnTo>
                  <a:pt x="4264268" y="2159722"/>
                </a:lnTo>
                <a:lnTo>
                  <a:pt x="0" y="215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534451" y="5879266"/>
            <a:ext cx="3711660" cy="2959677"/>
            <a:chOff x="0" y="-1001812"/>
            <a:chExt cx="4948880" cy="394623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001812"/>
              <a:ext cx="4948880" cy="195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Fahkwang Light"/>
                </a:rPr>
                <a:t>TAVOLO TECNICO POLITICHE DEL TERRITORIO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4280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07954" y="5858762"/>
            <a:ext cx="3711660" cy="2979470"/>
            <a:chOff x="0" y="-28575"/>
            <a:chExt cx="4948880" cy="397262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4948880" cy="3972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Fahkwang Light"/>
                </a:rPr>
                <a:t>COMIT</a:t>
              </a:r>
              <a:r>
                <a:rPr lang="en-US" sz="3000" u="none" dirty="0">
                  <a:solidFill>
                    <a:srgbClr val="FFFFFF"/>
                  </a:solidFill>
                  <a:latin typeface="Fahkwang Light"/>
                </a:rPr>
                <a:t>ATO DI SORVEGLIANZA  SVILUPPO RURALE</a:t>
              </a:r>
            </a:p>
            <a:p>
              <a:pPr marL="0" lvl="0" indent="0" algn="ctr">
                <a:lnSpc>
                  <a:spcPts val="3900"/>
                </a:lnSpc>
              </a:pPr>
              <a:endParaRPr lang="en-US" sz="3000" dirty="0">
                <a:solidFill>
                  <a:srgbClr val="FFFFFF"/>
                </a:solidFill>
                <a:latin typeface="Fahkwang Light"/>
              </a:endParaRPr>
            </a:p>
            <a:p>
              <a:pPr marL="0" lvl="0" indent="0" algn="ctr">
                <a:lnSpc>
                  <a:spcPts val="3900"/>
                </a:lnSpc>
              </a:pPr>
              <a:endParaRPr lang="en-US" sz="3000" u="none" dirty="0">
                <a:solidFill>
                  <a:srgbClr val="FFFFFF"/>
                </a:solidFill>
                <a:latin typeface="Fahkwang Light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4280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54000" y="5858761"/>
            <a:ext cx="3711660" cy="146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en-US" sz="3000" dirty="0">
                <a:solidFill>
                  <a:srgbClr val="FFFFFF"/>
                </a:solidFill>
                <a:latin typeface="Fahkwang Light"/>
              </a:rPr>
              <a:t>CONSULT</a:t>
            </a:r>
            <a:r>
              <a:rPr lang="en-US" sz="3000" u="none" dirty="0">
                <a:solidFill>
                  <a:srgbClr val="FFFFFF"/>
                </a:solidFill>
                <a:latin typeface="Fahkwang Light"/>
              </a:rPr>
              <a:t>A REG. SETTORE EDILE E COSTRUZIONI</a:t>
            </a:r>
          </a:p>
        </p:txBody>
      </p:sp>
      <p:sp>
        <p:nvSpPr>
          <p:cNvPr id="18" name="Freeform 18"/>
          <p:cNvSpPr/>
          <p:nvPr/>
        </p:nvSpPr>
        <p:spPr>
          <a:xfrm>
            <a:off x="7011866" y="2983778"/>
            <a:ext cx="4264268" cy="2159722"/>
          </a:xfrm>
          <a:custGeom>
            <a:avLst/>
            <a:gdLst/>
            <a:ahLst/>
            <a:cxnLst/>
            <a:rect l="l" t="t" r="r" b="b"/>
            <a:pathLst>
              <a:path w="4264268" h="2159722">
                <a:moveTo>
                  <a:pt x="0" y="0"/>
                </a:moveTo>
                <a:lnTo>
                  <a:pt x="4264268" y="0"/>
                </a:lnTo>
                <a:lnTo>
                  <a:pt x="4264268" y="2159722"/>
                </a:lnTo>
                <a:lnTo>
                  <a:pt x="0" y="215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12765585" y="2983778"/>
            <a:ext cx="4264268" cy="2159722"/>
          </a:xfrm>
          <a:custGeom>
            <a:avLst/>
            <a:gdLst/>
            <a:ahLst/>
            <a:cxnLst/>
            <a:rect l="l" t="t" r="r" b="b"/>
            <a:pathLst>
              <a:path w="4264268" h="2159722">
                <a:moveTo>
                  <a:pt x="0" y="0"/>
                </a:moveTo>
                <a:lnTo>
                  <a:pt x="4264268" y="0"/>
                </a:lnTo>
                <a:lnTo>
                  <a:pt x="4264268" y="2159722"/>
                </a:lnTo>
                <a:lnTo>
                  <a:pt x="0" y="215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1757431" y="1085850"/>
            <a:ext cx="14773137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n-US" sz="6499">
                <a:solidFill>
                  <a:srgbClr val="FFDE59"/>
                </a:solidFill>
                <a:latin typeface="Maharlika"/>
              </a:rPr>
              <a:t>CONSULTE, COMITATI e TAVOLI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755DD1E3-80DE-9982-348D-80C8B66352F0}"/>
              </a:ext>
            </a:extLst>
          </p:cNvPr>
          <p:cNvGrpSpPr/>
          <p:nvPr/>
        </p:nvGrpSpPr>
        <p:grpSpPr>
          <a:xfrm>
            <a:off x="12146259" y="2904133"/>
            <a:ext cx="4723162" cy="7378486"/>
            <a:chOff x="0" y="0"/>
            <a:chExt cx="3195423" cy="4991865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B9EAB54-0707-017C-2B03-1D31D0BE2CA0}"/>
                </a:ext>
              </a:extLst>
            </p:cNvPr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42E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08514"/>
            <a:ext cx="4723162" cy="7378486"/>
            <a:chOff x="0" y="0"/>
            <a:chExt cx="3195423" cy="4991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82419" y="2908514"/>
            <a:ext cx="4723162" cy="7378486"/>
            <a:chOff x="0" y="0"/>
            <a:chExt cx="3195423" cy="4991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36138" y="2908514"/>
            <a:ext cx="4723162" cy="7378486"/>
            <a:chOff x="0" y="0"/>
            <a:chExt cx="3195423" cy="4991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34451" y="6250938"/>
            <a:ext cx="3711660" cy="3220349"/>
            <a:chOff x="0" y="-28575"/>
            <a:chExt cx="4948880" cy="4293799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4948880" cy="3279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Fahkwang Light"/>
                </a:rPr>
                <a:t>CONSULTA REGIONALE LEGALITA’ E  CITTADINANZA RESPONSABILE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7488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88170" y="6250938"/>
            <a:ext cx="3711660" cy="3220349"/>
            <a:chOff x="0" y="-28575"/>
            <a:chExt cx="4948880" cy="429379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28575"/>
              <a:ext cx="4948880" cy="3279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 Light"/>
                </a:rPr>
                <a:t>TAVOLO REGIONALE PERMANENTE PER LE POLITICHE DI GENERE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488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41889" y="6250938"/>
            <a:ext cx="3711660" cy="3220349"/>
            <a:chOff x="0" y="-28575"/>
            <a:chExt cx="4948880" cy="429379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28575"/>
              <a:ext cx="4948880" cy="3279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 Light"/>
                </a:rPr>
                <a:t>TAVOLO DI PROGETTO PER LO SVILUPPO DI COMPETENZE IN AMBITO GREEN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7488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011745" y="3326336"/>
            <a:ext cx="2757071" cy="275707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48722" r="-487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7765464" y="3326336"/>
            <a:ext cx="2757071" cy="2757071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48722" r="-487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3519184" y="3326336"/>
            <a:ext cx="2757071" cy="275707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48722" r="-487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757431" y="1085850"/>
            <a:ext cx="14773137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n-US" sz="6499">
                <a:solidFill>
                  <a:srgbClr val="FFDE59"/>
                </a:solidFill>
                <a:latin typeface="Maharlika"/>
              </a:rPr>
              <a:t>CONSULTE, COMITATI e TAVOLI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42E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558" y="2908514"/>
            <a:ext cx="4723162" cy="7378486"/>
            <a:chOff x="0" y="0"/>
            <a:chExt cx="3195423" cy="4991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82419" y="2908514"/>
            <a:ext cx="4723162" cy="7378486"/>
            <a:chOff x="0" y="0"/>
            <a:chExt cx="3195423" cy="4991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496180" y="2908514"/>
            <a:ext cx="4723162" cy="7378486"/>
            <a:chOff x="0" y="0"/>
            <a:chExt cx="3195423" cy="4991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1144352" y="3029814"/>
            <a:ext cx="4495573" cy="2276870"/>
          </a:xfrm>
          <a:custGeom>
            <a:avLst/>
            <a:gdLst/>
            <a:ahLst/>
            <a:cxnLst/>
            <a:rect l="l" t="t" r="r" b="b"/>
            <a:pathLst>
              <a:path w="4495573" h="2276870">
                <a:moveTo>
                  <a:pt x="0" y="0"/>
                </a:moveTo>
                <a:lnTo>
                  <a:pt x="4495573" y="0"/>
                </a:lnTo>
                <a:lnTo>
                  <a:pt x="4495573" y="2276870"/>
                </a:lnTo>
                <a:lnTo>
                  <a:pt x="0" y="2276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757431" y="1085850"/>
            <a:ext cx="14773137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n-US" sz="6499">
                <a:solidFill>
                  <a:srgbClr val="FFDE59"/>
                </a:solidFill>
                <a:latin typeface="Maharlika"/>
              </a:rPr>
              <a:t>CONSULTE, COMITATI e TAVOLI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36308" y="5647987"/>
            <a:ext cx="3711660" cy="3220349"/>
            <a:chOff x="0" y="-28575"/>
            <a:chExt cx="4948880" cy="429379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8575"/>
              <a:ext cx="4948880" cy="3279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 Light"/>
                </a:rPr>
                <a:t>COMITATO DI SORVEGLIANZA DEL PROGRAMMA FESR ER  </a:t>
              </a:r>
            </a:p>
            <a:p>
              <a:pPr marL="0" lvl="0" indent="0"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 Light"/>
                </a:rPr>
                <a:t>2021-2027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7488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89099" y="5647987"/>
            <a:ext cx="3711660" cy="3220349"/>
            <a:chOff x="0" y="-28575"/>
            <a:chExt cx="4948880" cy="429379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28575"/>
              <a:ext cx="4948880" cy="3279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 Light"/>
                </a:rPr>
                <a:t>COMITATO DI SORVEGLIANZA DEL PROGRAMMA FSE+ ER </a:t>
              </a:r>
            </a:p>
            <a:p>
              <a:pPr marL="0" lvl="0" indent="0"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 Light"/>
                </a:rPr>
                <a:t>2021-2027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488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039106" y="5647987"/>
            <a:ext cx="3711660" cy="3220349"/>
            <a:chOff x="0" y="-28575"/>
            <a:chExt cx="4948880" cy="429379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28575"/>
              <a:ext cx="4948880" cy="3279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 Light"/>
                </a:rPr>
                <a:t>TAVOLO TECNICO PERMANENTE COMUNITÀ ENERGETICHE E</a:t>
              </a:r>
            </a:p>
            <a:p>
              <a:pPr marL="0" lvl="0" indent="0"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 Light"/>
                </a:rPr>
                <a:t>AUTOCONSUMO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488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2648581" y="3029814"/>
            <a:ext cx="4495573" cy="2276870"/>
          </a:xfrm>
          <a:custGeom>
            <a:avLst/>
            <a:gdLst/>
            <a:ahLst/>
            <a:cxnLst/>
            <a:rect l="l" t="t" r="r" b="b"/>
            <a:pathLst>
              <a:path w="4495573" h="2276870">
                <a:moveTo>
                  <a:pt x="0" y="0"/>
                </a:moveTo>
                <a:lnTo>
                  <a:pt x="4495572" y="0"/>
                </a:lnTo>
                <a:lnTo>
                  <a:pt x="4495572" y="2276870"/>
                </a:lnTo>
                <a:lnTo>
                  <a:pt x="0" y="2276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896214" y="2908514"/>
            <a:ext cx="4495573" cy="2276870"/>
          </a:xfrm>
          <a:custGeom>
            <a:avLst/>
            <a:gdLst/>
            <a:ahLst/>
            <a:cxnLst/>
            <a:rect l="l" t="t" r="r" b="b"/>
            <a:pathLst>
              <a:path w="4495573" h="2276870">
                <a:moveTo>
                  <a:pt x="0" y="0"/>
                </a:moveTo>
                <a:lnTo>
                  <a:pt x="4495572" y="0"/>
                </a:lnTo>
                <a:lnTo>
                  <a:pt x="4495572" y="2276870"/>
                </a:lnTo>
                <a:lnTo>
                  <a:pt x="0" y="2276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42E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08514"/>
            <a:ext cx="4723162" cy="7378486"/>
            <a:chOff x="0" y="0"/>
            <a:chExt cx="3195423" cy="4991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058723" y="2908514"/>
            <a:ext cx="4723162" cy="7378486"/>
            <a:chOff x="0" y="0"/>
            <a:chExt cx="3195423" cy="4991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36138" y="2908514"/>
            <a:ext cx="4723162" cy="7378486"/>
            <a:chOff x="0" y="0"/>
            <a:chExt cx="3195423" cy="4991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95423" cy="4991865"/>
            </a:xfrm>
            <a:custGeom>
              <a:avLst/>
              <a:gdLst/>
              <a:ahLst/>
              <a:cxnLst/>
              <a:rect l="l" t="t" r="r" b="b"/>
              <a:pathLst>
                <a:path w="3195423" h="4991865">
                  <a:moveTo>
                    <a:pt x="0" y="0"/>
                  </a:moveTo>
                  <a:lnTo>
                    <a:pt x="3195423" y="0"/>
                  </a:lnTo>
                  <a:lnTo>
                    <a:pt x="3195423" y="4991865"/>
                  </a:lnTo>
                  <a:lnTo>
                    <a:pt x="0" y="499186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7011866" y="2908514"/>
            <a:ext cx="4264268" cy="2159722"/>
          </a:xfrm>
          <a:custGeom>
            <a:avLst/>
            <a:gdLst/>
            <a:ahLst/>
            <a:cxnLst/>
            <a:rect l="l" t="t" r="r" b="b"/>
            <a:pathLst>
              <a:path w="4264268" h="2159722">
                <a:moveTo>
                  <a:pt x="0" y="0"/>
                </a:moveTo>
                <a:lnTo>
                  <a:pt x="4264268" y="0"/>
                </a:lnTo>
                <a:lnTo>
                  <a:pt x="4264268" y="2159722"/>
                </a:lnTo>
                <a:lnTo>
                  <a:pt x="0" y="215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2765585" y="3028023"/>
            <a:ext cx="4264268" cy="2159722"/>
          </a:xfrm>
          <a:custGeom>
            <a:avLst/>
            <a:gdLst/>
            <a:ahLst/>
            <a:cxnLst/>
            <a:rect l="l" t="t" r="r" b="b"/>
            <a:pathLst>
              <a:path w="4264268" h="2159722">
                <a:moveTo>
                  <a:pt x="0" y="0"/>
                </a:moveTo>
                <a:lnTo>
                  <a:pt x="4264268" y="0"/>
                </a:lnTo>
                <a:lnTo>
                  <a:pt x="4264268" y="2159722"/>
                </a:lnTo>
                <a:lnTo>
                  <a:pt x="0" y="215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58147" y="2983778"/>
            <a:ext cx="4264268" cy="2159722"/>
          </a:xfrm>
          <a:custGeom>
            <a:avLst/>
            <a:gdLst/>
            <a:ahLst/>
            <a:cxnLst/>
            <a:rect l="l" t="t" r="r" b="b"/>
            <a:pathLst>
              <a:path w="4264268" h="2159722">
                <a:moveTo>
                  <a:pt x="0" y="0"/>
                </a:moveTo>
                <a:lnTo>
                  <a:pt x="4264268" y="0"/>
                </a:lnTo>
                <a:lnTo>
                  <a:pt x="4264268" y="2159722"/>
                </a:lnTo>
                <a:lnTo>
                  <a:pt x="0" y="215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534451" y="672302"/>
            <a:ext cx="14773137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sz="6499">
                <a:solidFill>
                  <a:srgbClr val="FFDE59"/>
                </a:solidFill>
                <a:latin typeface="Maharlika"/>
              </a:rPr>
              <a:t>CONSULTE, COMITATI </a:t>
            </a:r>
          </a:p>
          <a:p>
            <a:pPr marL="0" lvl="0" indent="0" algn="ctr">
              <a:lnSpc>
                <a:spcPts val="6499"/>
              </a:lnSpc>
            </a:pPr>
            <a:r>
              <a:rPr lang="en-US" sz="6499">
                <a:solidFill>
                  <a:srgbClr val="FFDE59"/>
                </a:solidFill>
                <a:latin typeface="Maharlika"/>
              </a:rPr>
              <a:t>e TAVOLI REGIONALI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34451" y="5775914"/>
            <a:ext cx="3711660" cy="3715649"/>
            <a:chOff x="0" y="-28575"/>
            <a:chExt cx="4948880" cy="495419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4948880" cy="3940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Fahkwang Light"/>
                </a:rPr>
                <a:t>TAVOLO PERMANENTE COSTI ENERGIA SU SISTEMA IMPRESE E LAVORO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4092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88170" y="5775914"/>
            <a:ext cx="3711660" cy="3715650"/>
            <a:chOff x="0" y="-28575"/>
            <a:chExt cx="4948880" cy="495419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4948880" cy="1972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Fahkwang Light"/>
                </a:rPr>
                <a:t>TAVOLO PIANO ENERGETICO REGIONALE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4092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041889" y="5775914"/>
            <a:ext cx="3711660" cy="3715649"/>
            <a:chOff x="0" y="-28575"/>
            <a:chExt cx="4948880" cy="495419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8575"/>
              <a:ext cx="4948880" cy="3940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Fahkwang Light"/>
                </a:rPr>
                <a:t>COMITATO REGIONALE PER L’ATTRAZIONE, LA PERMANENZA E LA VALORIZZAZIONE DEI TALENTI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409243"/>
              <a:ext cx="4948880" cy="5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endParaRPr lang="en-US" sz="2299" dirty="0">
                <a:solidFill>
                  <a:srgbClr val="FFFFFF"/>
                </a:solidFill>
                <a:latin typeface="Fahkwang Light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magine che contiene Policromia, verde, arte, natura&#10;&#10;Descrizione generata automaticamente">
            <a:extLst>
              <a:ext uri="{FF2B5EF4-FFF2-40B4-BE49-F238E27FC236}">
                <a16:creationId xmlns:a16="http://schemas.microsoft.com/office/drawing/2014/main" id="{E8ADC21C-56BA-2161-25B2-3A56A5554B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graphicFrame>
        <p:nvGraphicFramePr>
          <p:cNvPr id="16" name="TextBox 5">
            <a:extLst>
              <a:ext uri="{FF2B5EF4-FFF2-40B4-BE49-F238E27FC236}">
                <a16:creationId xmlns:a16="http://schemas.microsoft.com/office/drawing/2014/main" id="{F98EE0D6-7C28-8A24-564C-545E6146E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755435"/>
              </p:ext>
            </p:extLst>
          </p:nvPr>
        </p:nvGraphicFramePr>
        <p:xfrm>
          <a:off x="304800" y="0"/>
          <a:ext cx="16725900" cy="1009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193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1739027" y="4075005"/>
            <a:ext cx="6548973" cy="4424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Bologna 22 </a:t>
            </a:r>
            <a:r>
              <a:rPr lang="en-US" sz="4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Gennaio</a:t>
            </a:r>
            <a:r>
              <a:rPr lang="en-US" sz="4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2026 </a:t>
            </a:r>
            <a:br>
              <a:rPr lang="en-US" sz="81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81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Immagine 9" descr="Immagine che contiene Viso umano, vestiti, tavolo, donna&#10;&#10;Descrizione generata automaticamente">
            <a:extLst>
              <a:ext uri="{FF2B5EF4-FFF2-40B4-BE49-F238E27FC236}">
                <a16:creationId xmlns:a16="http://schemas.microsoft.com/office/drawing/2014/main" id="{6FE18720-D326-3665-C04F-ECB32640F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7" r="1" b="19284"/>
          <a:stretch>
            <a:fillRect/>
          </a:stretch>
        </p:blipFill>
        <p:spPr>
          <a:xfrm>
            <a:off x="20" y="1"/>
            <a:ext cx="6047713" cy="6287369"/>
          </a:xfrm>
          <a:custGeom>
            <a:avLst/>
            <a:gdLst/>
            <a:ahLst/>
            <a:cxnLst/>
            <a:rect l="l" t="t" r="r" b="b"/>
            <a:pathLst>
              <a:path w="4031822" h="4191579">
                <a:moveTo>
                  <a:pt x="0" y="0"/>
                </a:moveTo>
                <a:lnTo>
                  <a:pt x="4014033" y="0"/>
                </a:lnTo>
                <a:lnTo>
                  <a:pt x="4010211" y="140685"/>
                </a:lnTo>
                <a:cubicBezTo>
                  <a:pt x="4010813" y="312748"/>
                  <a:pt x="4024110" y="484543"/>
                  <a:pt x="4021842" y="655694"/>
                </a:cubicBezTo>
                <a:cubicBezTo>
                  <a:pt x="4020633" y="750937"/>
                  <a:pt x="3997951" y="845926"/>
                  <a:pt x="4002184" y="941423"/>
                </a:cubicBezTo>
                <a:cubicBezTo>
                  <a:pt x="4014584" y="1230835"/>
                  <a:pt x="4010501" y="1520374"/>
                  <a:pt x="4026682" y="1809659"/>
                </a:cubicBezTo>
                <a:cubicBezTo>
                  <a:pt x="4037147" y="1950656"/>
                  <a:pt x="4031626" y="2092163"/>
                  <a:pt x="4010199" y="2232284"/>
                </a:cubicBezTo>
                <a:cubicBezTo>
                  <a:pt x="3992354" y="2337305"/>
                  <a:pt x="4003394" y="2443216"/>
                  <a:pt x="4010955" y="2548745"/>
                </a:cubicBezTo>
                <a:cubicBezTo>
                  <a:pt x="4020179" y="2676497"/>
                  <a:pt x="4025169" y="2804124"/>
                  <a:pt x="4010047" y="2932130"/>
                </a:cubicBezTo>
                <a:cubicBezTo>
                  <a:pt x="3999161" y="3023182"/>
                  <a:pt x="4009292" y="3114742"/>
                  <a:pt x="4015340" y="3206049"/>
                </a:cubicBezTo>
                <a:cubicBezTo>
                  <a:pt x="4023203" y="3301342"/>
                  <a:pt x="4023203" y="3396992"/>
                  <a:pt x="4015340" y="3492286"/>
                </a:cubicBezTo>
                <a:cubicBezTo>
                  <a:pt x="4007448" y="3579402"/>
                  <a:pt x="4009323" y="3666936"/>
                  <a:pt x="4020936" y="3753760"/>
                </a:cubicBezTo>
                <a:cubicBezTo>
                  <a:pt x="4033638" y="3855352"/>
                  <a:pt x="4023809" y="3956945"/>
                  <a:pt x="4014584" y="4058538"/>
                </a:cubicBezTo>
                <a:lnTo>
                  <a:pt x="4008284" y="4161770"/>
                </a:lnTo>
                <a:lnTo>
                  <a:pt x="3974577" y="4158170"/>
                </a:lnTo>
                <a:cubicBezTo>
                  <a:pt x="3930066" y="4156299"/>
                  <a:pt x="3885446" y="4157296"/>
                  <a:pt x="3840969" y="4161169"/>
                </a:cubicBezTo>
                <a:cubicBezTo>
                  <a:pt x="3611731" y="4176237"/>
                  <a:pt x="3382237" y="4169436"/>
                  <a:pt x="3152998" y="4172770"/>
                </a:cubicBezTo>
                <a:cubicBezTo>
                  <a:pt x="2846330" y="4177304"/>
                  <a:pt x="2539916" y="4165703"/>
                  <a:pt x="2233375" y="4164637"/>
                </a:cubicBezTo>
                <a:cubicBezTo>
                  <a:pt x="2170544" y="4164370"/>
                  <a:pt x="2107458" y="4167837"/>
                  <a:pt x="2044882" y="4173170"/>
                </a:cubicBezTo>
                <a:cubicBezTo>
                  <a:pt x="1958187" y="4180371"/>
                  <a:pt x="1872634" y="4171303"/>
                  <a:pt x="1786702" y="4162770"/>
                </a:cubicBezTo>
                <a:cubicBezTo>
                  <a:pt x="1683124" y="4152503"/>
                  <a:pt x="1579802" y="4161570"/>
                  <a:pt x="1476860" y="4173437"/>
                </a:cubicBezTo>
                <a:cubicBezTo>
                  <a:pt x="1300133" y="4193424"/>
                  <a:pt x="1122073" y="4196905"/>
                  <a:pt x="944761" y="4183837"/>
                </a:cubicBezTo>
                <a:cubicBezTo>
                  <a:pt x="748904" y="4169837"/>
                  <a:pt x="553176" y="4172371"/>
                  <a:pt x="357319" y="4173437"/>
                </a:cubicBezTo>
                <a:lnTo>
                  <a:pt x="0" y="4172475"/>
                </a:lnTo>
                <a:close/>
              </a:path>
            </a:pathLst>
          </a:custGeom>
        </p:spPr>
      </p:pic>
      <p:pic>
        <p:nvPicPr>
          <p:cNvPr id="5" name="Immagine 4" descr="Immagine che contiene vestiti, interno, persona, Sala conferenze&#10;&#10;Descrizione generata automaticamente">
            <a:extLst>
              <a:ext uri="{FF2B5EF4-FFF2-40B4-BE49-F238E27FC236}">
                <a16:creationId xmlns:a16="http://schemas.microsoft.com/office/drawing/2014/main" id="{EA3F70AE-FAA0-3549-A869-DCF6B2830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r="13127" b="-2"/>
          <a:stretch>
            <a:fillRect/>
          </a:stretch>
        </p:blipFill>
        <p:spPr>
          <a:xfrm>
            <a:off x="6362647" y="-10"/>
            <a:ext cx="4908992" cy="4641389"/>
          </a:xfrm>
          <a:custGeom>
            <a:avLst/>
            <a:gdLst/>
            <a:ahLst/>
            <a:cxnLst/>
            <a:rect l="l" t="t" r="r" b="b"/>
            <a:pathLst>
              <a:path w="3272661" h="3094260">
                <a:moveTo>
                  <a:pt x="20491" y="0"/>
                </a:moveTo>
                <a:lnTo>
                  <a:pt x="3256970" y="0"/>
                </a:lnTo>
                <a:lnTo>
                  <a:pt x="3241869" y="216057"/>
                </a:lnTo>
                <a:cubicBezTo>
                  <a:pt x="3238811" y="442472"/>
                  <a:pt x="3250023" y="668504"/>
                  <a:pt x="3256903" y="894664"/>
                </a:cubicBezTo>
                <a:cubicBezTo>
                  <a:pt x="3260853" y="1023990"/>
                  <a:pt x="3269773" y="1153697"/>
                  <a:pt x="3258305" y="1282768"/>
                </a:cubicBezTo>
                <a:cubicBezTo>
                  <a:pt x="3248558" y="1413852"/>
                  <a:pt x="3246137" y="1545382"/>
                  <a:pt x="3251042" y="1676733"/>
                </a:cubicBezTo>
                <a:cubicBezTo>
                  <a:pt x="3254993" y="1849124"/>
                  <a:pt x="3266332" y="2020878"/>
                  <a:pt x="3253591" y="2193142"/>
                </a:cubicBezTo>
                <a:cubicBezTo>
                  <a:pt x="3242607" y="2339591"/>
                  <a:pt x="3244442" y="2486716"/>
                  <a:pt x="3259070" y="2632849"/>
                </a:cubicBezTo>
                <a:cubicBezTo>
                  <a:pt x="3271938" y="2759498"/>
                  <a:pt x="3279073" y="2886912"/>
                  <a:pt x="3264803" y="3014326"/>
                </a:cubicBezTo>
                <a:lnTo>
                  <a:pt x="3260314" y="3077977"/>
                </a:lnTo>
                <a:lnTo>
                  <a:pt x="3186026" y="3072036"/>
                </a:lnTo>
                <a:cubicBezTo>
                  <a:pt x="3152172" y="3069081"/>
                  <a:pt x="3118286" y="3066272"/>
                  <a:pt x="3084305" y="3064786"/>
                </a:cubicBezTo>
                <a:cubicBezTo>
                  <a:pt x="2935132" y="3057075"/>
                  <a:pt x="2785667" y="3057384"/>
                  <a:pt x="2636519" y="3065690"/>
                </a:cubicBezTo>
                <a:cubicBezTo>
                  <a:pt x="2537307" y="3071890"/>
                  <a:pt x="2439874" y="3095139"/>
                  <a:pt x="2339646" y="3094235"/>
                </a:cubicBezTo>
                <a:cubicBezTo>
                  <a:pt x="2086345" y="3091523"/>
                  <a:pt x="1832282" y="3075636"/>
                  <a:pt x="1578219" y="3078606"/>
                </a:cubicBezTo>
                <a:cubicBezTo>
                  <a:pt x="1570089" y="3078736"/>
                  <a:pt x="1561959" y="3076798"/>
                  <a:pt x="1553829" y="3076798"/>
                </a:cubicBezTo>
                <a:cubicBezTo>
                  <a:pt x="1419938" y="3071244"/>
                  <a:pt x="1286047" y="3066336"/>
                  <a:pt x="1152028" y="3078477"/>
                </a:cubicBezTo>
                <a:cubicBezTo>
                  <a:pt x="1063996" y="3086356"/>
                  <a:pt x="976344" y="3095786"/>
                  <a:pt x="887422" y="3090102"/>
                </a:cubicBezTo>
                <a:cubicBezTo>
                  <a:pt x="763693" y="3082223"/>
                  <a:pt x="639964" y="3076540"/>
                  <a:pt x="515982" y="3080802"/>
                </a:cubicBezTo>
                <a:cubicBezTo>
                  <a:pt x="466185" y="3082223"/>
                  <a:pt x="416389" y="3080802"/>
                  <a:pt x="366720" y="3080802"/>
                </a:cubicBezTo>
                <a:lnTo>
                  <a:pt x="365831" y="3081061"/>
                </a:lnTo>
                <a:cubicBezTo>
                  <a:pt x="333310" y="3081061"/>
                  <a:pt x="300790" y="3081836"/>
                  <a:pt x="268270" y="3081061"/>
                </a:cubicBezTo>
                <a:cubicBezTo>
                  <a:pt x="206914" y="3079640"/>
                  <a:pt x="145526" y="3076798"/>
                  <a:pt x="84122" y="3075733"/>
                </a:cubicBezTo>
                <a:lnTo>
                  <a:pt x="18509" y="3077630"/>
                </a:lnTo>
                <a:lnTo>
                  <a:pt x="14296" y="2957237"/>
                </a:lnTo>
                <a:cubicBezTo>
                  <a:pt x="15810" y="2916673"/>
                  <a:pt x="20256" y="2876185"/>
                  <a:pt x="27627" y="2835999"/>
                </a:cubicBezTo>
                <a:cubicBezTo>
                  <a:pt x="46226" y="2740756"/>
                  <a:pt x="37909" y="2645512"/>
                  <a:pt x="31105" y="2550269"/>
                </a:cubicBezTo>
                <a:cubicBezTo>
                  <a:pt x="12505" y="2288796"/>
                  <a:pt x="-10178" y="2027322"/>
                  <a:pt x="4945" y="1764959"/>
                </a:cubicBezTo>
                <a:cubicBezTo>
                  <a:pt x="8121" y="1708956"/>
                  <a:pt x="22031" y="1654350"/>
                  <a:pt x="27779" y="1598729"/>
                </a:cubicBezTo>
                <a:cubicBezTo>
                  <a:pt x="44564" y="1437069"/>
                  <a:pt x="24904" y="1276045"/>
                  <a:pt x="16890" y="1114767"/>
                </a:cubicBezTo>
                <a:cubicBezTo>
                  <a:pt x="5368" y="936281"/>
                  <a:pt x="7696" y="757351"/>
                  <a:pt x="23846" y="579120"/>
                </a:cubicBezTo>
                <a:cubicBezTo>
                  <a:pt x="33978" y="482353"/>
                  <a:pt x="37418" y="385459"/>
                  <a:pt x="36170" y="288533"/>
                </a:cubicBezTo>
                <a:close/>
              </a:path>
            </a:pathLst>
          </a:custGeom>
        </p:spPr>
      </p:pic>
      <p:pic>
        <p:nvPicPr>
          <p:cNvPr id="7" name="Immagine 6" descr="Immagine che contiene interno, vestiti, Viso umano, persona&#10;&#10;Descrizione generata automaticamente">
            <a:extLst>
              <a:ext uri="{FF2B5EF4-FFF2-40B4-BE49-F238E27FC236}">
                <a16:creationId xmlns:a16="http://schemas.microsoft.com/office/drawing/2014/main" id="{CD708685-2647-CE82-9203-11B61B877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r="7249" b="-1"/>
          <a:stretch>
            <a:fillRect/>
          </a:stretch>
        </p:blipFill>
        <p:spPr>
          <a:xfrm>
            <a:off x="-10" y="6544995"/>
            <a:ext cx="6037247" cy="3742015"/>
          </a:xfrm>
          <a:custGeom>
            <a:avLst/>
            <a:gdLst/>
            <a:ahLst/>
            <a:cxnLst/>
            <a:rect l="l" t="t" r="r" b="b"/>
            <a:pathLst>
              <a:path w="4024832" h="2494677">
                <a:moveTo>
                  <a:pt x="2448535" y="4"/>
                </a:moveTo>
                <a:cubicBezTo>
                  <a:pt x="2492951" y="-79"/>
                  <a:pt x="2537377" y="1187"/>
                  <a:pt x="2581803" y="4521"/>
                </a:cubicBezTo>
                <a:cubicBezTo>
                  <a:pt x="2731381" y="18188"/>
                  <a:pt x="2881655" y="21522"/>
                  <a:pt x="3031651" y="14521"/>
                </a:cubicBezTo>
                <a:cubicBezTo>
                  <a:pt x="3152186" y="5814"/>
                  <a:pt x="3273088" y="4294"/>
                  <a:pt x="3393788" y="9988"/>
                </a:cubicBezTo>
                <a:cubicBezTo>
                  <a:pt x="3506250" y="16788"/>
                  <a:pt x="3618712" y="23721"/>
                  <a:pt x="3731554" y="19722"/>
                </a:cubicBezTo>
                <a:cubicBezTo>
                  <a:pt x="3776488" y="18121"/>
                  <a:pt x="3820787" y="16121"/>
                  <a:pt x="3865341" y="13454"/>
                </a:cubicBezTo>
                <a:cubicBezTo>
                  <a:pt x="3906321" y="9821"/>
                  <a:pt x="3947412" y="8104"/>
                  <a:pt x="3988493" y="8304"/>
                </a:cubicBezTo>
                <a:lnTo>
                  <a:pt x="4007479" y="9284"/>
                </a:lnTo>
                <a:lnTo>
                  <a:pt x="4017609" y="231116"/>
                </a:lnTo>
                <a:cubicBezTo>
                  <a:pt x="4025352" y="353955"/>
                  <a:pt x="4021102" y="477123"/>
                  <a:pt x="4004907" y="599390"/>
                </a:cubicBezTo>
                <a:cubicBezTo>
                  <a:pt x="4002033" y="623708"/>
                  <a:pt x="4000861" y="648059"/>
                  <a:pt x="4000275" y="672425"/>
                </a:cubicBezTo>
                <a:lnTo>
                  <a:pt x="3999943" y="694238"/>
                </a:lnTo>
                <a:lnTo>
                  <a:pt x="3995708" y="737624"/>
                </a:lnTo>
                <a:lnTo>
                  <a:pt x="3999298" y="809943"/>
                </a:lnTo>
                <a:lnTo>
                  <a:pt x="3998921" y="817544"/>
                </a:lnTo>
                <a:lnTo>
                  <a:pt x="4004573" y="875460"/>
                </a:lnTo>
                <a:lnTo>
                  <a:pt x="4016380" y="1077132"/>
                </a:lnTo>
                <a:cubicBezTo>
                  <a:pt x="4017718" y="1164940"/>
                  <a:pt x="4015258" y="1252789"/>
                  <a:pt x="4008990" y="1340508"/>
                </a:cubicBezTo>
                <a:cubicBezTo>
                  <a:pt x="3999765" y="1502040"/>
                  <a:pt x="4009292" y="1663318"/>
                  <a:pt x="4020483" y="1824724"/>
                </a:cubicBezTo>
                <a:cubicBezTo>
                  <a:pt x="4033789" y="2016607"/>
                  <a:pt x="4012619" y="2208363"/>
                  <a:pt x="4009443" y="2400245"/>
                </a:cubicBezTo>
                <a:cubicBezTo>
                  <a:pt x="4009140" y="2417453"/>
                  <a:pt x="4010274" y="2434692"/>
                  <a:pt x="4011673" y="2451931"/>
                </a:cubicBezTo>
                <a:lnTo>
                  <a:pt x="4014832" y="2494677"/>
                </a:lnTo>
                <a:lnTo>
                  <a:pt x="0" y="2494677"/>
                </a:lnTo>
                <a:lnTo>
                  <a:pt x="0" y="12267"/>
                </a:lnTo>
                <a:lnTo>
                  <a:pt x="19934" y="15322"/>
                </a:lnTo>
                <a:cubicBezTo>
                  <a:pt x="85939" y="15322"/>
                  <a:pt x="151816" y="12521"/>
                  <a:pt x="217694" y="7988"/>
                </a:cubicBezTo>
                <a:cubicBezTo>
                  <a:pt x="361584" y="-159"/>
                  <a:pt x="505855" y="3228"/>
                  <a:pt x="649263" y="18121"/>
                </a:cubicBezTo>
                <a:cubicBezTo>
                  <a:pt x="750720" y="25975"/>
                  <a:pt x="852633" y="24722"/>
                  <a:pt x="953900" y="14388"/>
                </a:cubicBezTo>
                <a:cubicBezTo>
                  <a:pt x="1139728" y="-1747"/>
                  <a:pt x="1325176" y="11188"/>
                  <a:pt x="1510624" y="22122"/>
                </a:cubicBezTo>
                <a:cubicBezTo>
                  <a:pt x="1690233" y="32788"/>
                  <a:pt x="1869715" y="24921"/>
                  <a:pt x="2049324" y="17855"/>
                </a:cubicBezTo>
                <a:cubicBezTo>
                  <a:pt x="2182127" y="12655"/>
                  <a:pt x="2315286" y="254"/>
                  <a:pt x="2448535" y="4"/>
                </a:cubicBezTo>
                <a:close/>
              </a:path>
            </a:pathLst>
          </a:custGeom>
        </p:spPr>
      </p:pic>
      <p:pic>
        <p:nvPicPr>
          <p:cNvPr id="3" name="Immagine 2" descr="Immagine che contiene vestiti, uomo, interno, Convenzione&#10;&#10;Descrizione generata automaticamente">
            <a:extLst>
              <a:ext uri="{FF2B5EF4-FFF2-40B4-BE49-F238E27FC236}">
                <a16:creationId xmlns:a16="http://schemas.microsoft.com/office/drawing/2014/main" id="{1F8C6997-001D-F4BA-CB29-16EDC38F8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3" r="10033" b="2"/>
          <a:stretch>
            <a:fillRect/>
          </a:stretch>
        </p:blipFill>
        <p:spPr>
          <a:xfrm>
            <a:off x="6355435" y="4887403"/>
            <a:ext cx="4916916" cy="5399600"/>
          </a:xfrm>
          <a:custGeom>
            <a:avLst/>
            <a:gdLst/>
            <a:ahLst/>
            <a:cxnLst/>
            <a:rect l="l" t="t" r="r" b="b"/>
            <a:pathLst>
              <a:path w="3277944" h="3599733">
                <a:moveTo>
                  <a:pt x="849129" y="498"/>
                </a:moveTo>
                <a:cubicBezTo>
                  <a:pt x="1014863" y="-3044"/>
                  <a:pt x="1181187" y="13085"/>
                  <a:pt x="1346868" y="24419"/>
                </a:cubicBezTo>
                <a:cubicBezTo>
                  <a:pt x="1520240" y="36367"/>
                  <a:pt x="1694134" y="38046"/>
                  <a:pt x="1867697" y="29457"/>
                </a:cubicBezTo>
                <a:cubicBezTo>
                  <a:pt x="1993458" y="23256"/>
                  <a:pt x="2118711" y="9049"/>
                  <a:pt x="2244980" y="12278"/>
                </a:cubicBezTo>
                <a:cubicBezTo>
                  <a:pt x="2427779" y="16928"/>
                  <a:pt x="2610450" y="23773"/>
                  <a:pt x="2793503" y="19124"/>
                </a:cubicBezTo>
                <a:cubicBezTo>
                  <a:pt x="2922790" y="15927"/>
                  <a:pt x="3052147" y="5174"/>
                  <a:pt x="3181362" y="11331"/>
                </a:cubicBezTo>
                <a:lnTo>
                  <a:pt x="3263481" y="19406"/>
                </a:lnTo>
                <a:lnTo>
                  <a:pt x="3263997" y="36369"/>
                </a:lnTo>
                <a:cubicBezTo>
                  <a:pt x="3275719" y="169645"/>
                  <a:pt x="3261703" y="303048"/>
                  <a:pt x="3255587" y="436449"/>
                </a:cubicBezTo>
                <a:cubicBezTo>
                  <a:pt x="3247432" y="611517"/>
                  <a:pt x="3234691" y="787093"/>
                  <a:pt x="3252912" y="961778"/>
                </a:cubicBezTo>
                <a:cubicBezTo>
                  <a:pt x="3267934" y="1127034"/>
                  <a:pt x="3269043" y="1293259"/>
                  <a:pt x="3256225" y="1458694"/>
                </a:cubicBezTo>
                <a:cubicBezTo>
                  <a:pt x="3247624" y="1582796"/>
                  <a:pt x="3249791" y="1707406"/>
                  <a:pt x="3262722" y="1831125"/>
                </a:cubicBezTo>
                <a:cubicBezTo>
                  <a:pt x="3277451" y="1954654"/>
                  <a:pt x="3281503" y="2079213"/>
                  <a:pt x="3274827" y="2203429"/>
                </a:cubicBezTo>
                <a:cubicBezTo>
                  <a:pt x="3262341" y="2402833"/>
                  <a:pt x="3259920" y="2602490"/>
                  <a:pt x="3261449" y="2802275"/>
                </a:cubicBezTo>
                <a:cubicBezTo>
                  <a:pt x="3262468" y="2938863"/>
                  <a:pt x="3265399" y="3075451"/>
                  <a:pt x="3259027" y="3211912"/>
                </a:cubicBezTo>
                <a:cubicBezTo>
                  <a:pt x="3255842" y="3281162"/>
                  <a:pt x="3252785" y="3350412"/>
                  <a:pt x="3252530" y="3419645"/>
                </a:cubicBezTo>
                <a:lnTo>
                  <a:pt x="3261481" y="3599733"/>
                </a:lnTo>
                <a:lnTo>
                  <a:pt x="25148" y="3599733"/>
                </a:lnTo>
                <a:lnTo>
                  <a:pt x="38817" y="3416947"/>
                </a:lnTo>
                <a:cubicBezTo>
                  <a:pt x="42268" y="3354064"/>
                  <a:pt x="44472" y="3291150"/>
                  <a:pt x="45432" y="3228206"/>
                </a:cubicBezTo>
                <a:cubicBezTo>
                  <a:pt x="48607" y="2984511"/>
                  <a:pt x="57228" y="2740308"/>
                  <a:pt x="30310" y="2497375"/>
                </a:cubicBezTo>
                <a:cubicBezTo>
                  <a:pt x="12014" y="2332795"/>
                  <a:pt x="19272" y="2168977"/>
                  <a:pt x="22599" y="2004525"/>
                </a:cubicBezTo>
                <a:cubicBezTo>
                  <a:pt x="26379" y="1819752"/>
                  <a:pt x="24565" y="1634854"/>
                  <a:pt x="24565" y="1450082"/>
                </a:cubicBezTo>
                <a:cubicBezTo>
                  <a:pt x="24262" y="1369697"/>
                  <a:pt x="29404" y="1289820"/>
                  <a:pt x="38174" y="1209815"/>
                </a:cubicBezTo>
                <a:cubicBezTo>
                  <a:pt x="50726" y="1093746"/>
                  <a:pt x="35604" y="978312"/>
                  <a:pt x="15491" y="864021"/>
                </a:cubicBezTo>
                <a:cubicBezTo>
                  <a:pt x="3576" y="784384"/>
                  <a:pt x="-1474" y="704126"/>
                  <a:pt x="370" y="623881"/>
                </a:cubicBezTo>
                <a:cubicBezTo>
                  <a:pt x="219" y="427807"/>
                  <a:pt x="10652" y="232114"/>
                  <a:pt x="29555" y="36548"/>
                </a:cubicBezTo>
                <a:lnTo>
                  <a:pt x="29995" y="11359"/>
                </a:lnTo>
                <a:lnTo>
                  <a:pt x="108946" y="11503"/>
                </a:lnTo>
                <a:cubicBezTo>
                  <a:pt x="300382" y="17315"/>
                  <a:pt x="490802" y="34236"/>
                  <a:pt x="683636" y="11503"/>
                </a:cubicBezTo>
                <a:cubicBezTo>
                  <a:pt x="738705" y="5045"/>
                  <a:pt x="793884" y="1679"/>
                  <a:pt x="849129" y="49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E7597382-59B5-427B-9E49-55383F0A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4762"/>
            <a:ext cx="18288000" cy="934470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26471DC7-FA6E-40EF-A167-93BB0BCE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2" y="965199"/>
            <a:ext cx="16357599" cy="6888841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vestiti, abito, uomo, persona&#10;&#10;Descrizione generata automaticamente">
            <a:extLst>
              <a:ext uri="{FF2B5EF4-FFF2-40B4-BE49-F238E27FC236}">
                <a16:creationId xmlns:a16="http://schemas.microsoft.com/office/drawing/2014/main" id="{45E176E1-B9E5-83A5-A7FF-9DC26B2B2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18" y="1567774"/>
            <a:ext cx="9287838" cy="619963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28069" y="3619500"/>
            <a:ext cx="5753375" cy="544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2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7D067F-9751-53B4-E55D-5C0650B828E0}"/>
              </a:ext>
            </a:extLst>
          </p:cNvPr>
          <p:cNvSpPr txBox="1"/>
          <p:nvPr/>
        </p:nvSpPr>
        <p:spPr>
          <a:xfrm>
            <a:off x="10515907" y="1485742"/>
            <a:ext cx="6913175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CONSIGLIO DIRETTIVO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PRESIDENTE 		                          ALBERTO TALAMO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VICEPRESIDENTE                                 FLAVIA FIOCCHI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VICEPRESIDENTE                                  PIETRO GIURDASNELLA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SEGRETARIO					   GABRIELE RAIMONDI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TESORIERE						   MARIA TERESA. BONANNI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RESPONSABILE  ENTI E ISTIT.            ALBERTO BERGIANTI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COORDINATORE AREA TECNICA        MASSIMO ROSETTI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COORDIANTORE AREA SANITARIA    GIUSEPPE CASCIO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CONSIGLIERE					     MONICA MASTROPAOLO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971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00200" y="487261"/>
            <a:ext cx="15759684" cy="16964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Ravenna 5 </a:t>
            </a:r>
            <a:r>
              <a:rPr lang="en-US" sz="4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Febbraio</a:t>
            </a: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2026</a:t>
            </a:r>
            <a:br>
              <a:rPr lang="en-US" sz="55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55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 descr="Immagine che contiene piscina, interno, edificio, acqua&#10;&#10;Descrizione generata automaticamente">
            <a:extLst>
              <a:ext uri="{FF2B5EF4-FFF2-40B4-BE49-F238E27FC236}">
                <a16:creationId xmlns:a16="http://schemas.microsoft.com/office/drawing/2014/main" id="{F10D8ADF-F3EF-1575-A94C-C01536E4D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23230" b="-2"/>
          <a:stretch>
            <a:fillRect/>
          </a:stretch>
        </p:blipFill>
        <p:spPr>
          <a:xfrm>
            <a:off x="305523" y="271669"/>
            <a:ext cx="6181104" cy="6050355"/>
          </a:xfrm>
          <a:prstGeom prst="rect">
            <a:avLst/>
          </a:prstGeom>
        </p:spPr>
      </p:pic>
      <p:pic>
        <p:nvPicPr>
          <p:cNvPr id="14" name="Immagine 13" descr="Immagine che contiene testo, persona, schermo/paravento, interno&#10;&#10;Descrizione generata automaticamente">
            <a:extLst>
              <a:ext uri="{FF2B5EF4-FFF2-40B4-BE49-F238E27FC236}">
                <a16:creationId xmlns:a16="http://schemas.microsoft.com/office/drawing/2014/main" id="{6EC83863-3407-37A7-2902-2599D22FF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20500" b="-2"/>
          <a:stretch>
            <a:fillRect/>
          </a:stretch>
        </p:blipFill>
        <p:spPr>
          <a:xfrm>
            <a:off x="6465289" y="3296846"/>
            <a:ext cx="5722508" cy="5575607"/>
          </a:xfrm>
          <a:prstGeom prst="rect">
            <a:avLst/>
          </a:prstGeom>
        </p:spPr>
      </p:pic>
      <p:pic>
        <p:nvPicPr>
          <p:cNvPr id="11" name="Immagine 10" descr="Immagine che contiene vestiti, persona, interno, persone&#10;&#10;Descrizione generata automaticamente">
            <a:extLst>
              <a:ext uri="{FF2B5EF4-FFF2-40B4-BE49-F238E27FC236}">
                <a16:creationId xmlns:a16="http://schemas.microsoft.com/office/drawing/2014/main" id="{9619AB08-1311-9F9E-7ADB-582A44E16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r="8169" b="-2"/>
          <a:stretch>
            <a:fillRect/>
          </a:stretch>
        </p:blipFill>
        <p:spPr>
          <a:xfrm>
            <a:off x="12209135" y="0"/>
            <a:ext cx="5698933" cy="557560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abito, persona, interno&#10;&#10;Descrizione generata automaticamente">
            <a:extLst>
              <a:ext uri="{FF2B5EF4-FFF2-40B4-BE49-F238E27FC236}">
                <a16:creationId xmlns:a16="http://schemas.microsoft.com/office/drawing/2014/main" id="{6485D543-5AF5-999D-2CBF-04C986089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r="18314" b="1"/>
          <a:stretch>
            <a:fillRect/>
          </a:stretch>
        </p:blipFill>
        <p:spPr>
          <a:xfrm>
            <a:off x="9144015" y="10"/>
            <a:ext cx="9143998" cy="10286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6" name="TextBox 6"/>
          <p:cNvSpPr txBox="1"/>
          <p:nvPr/>
        </p:nvSpPr>
        <p:spPr>
          <a:xfrm>
            <a:off x="899727" y="7851480"/>
            <a:ext cx="10396978" cy="1128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Forlimpopoli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19 Febbraio 2026</a:t>
            </a:r>
          </a:p>
        </p:txBody>
      </p:sp>
      <p:pic>
        <p:nvPicPr>
          <p:cNvPr id="5" name="Immagine 4" descr="Immagine che contiene pubblico, interno, sala, Centro per esibizioni&#10;&#10;Descrizione generata automaticamente">
            <a:extLst>
              <a:ext uri="{FF2B5EF4-FFF2-40B4-BE49-F238E27FC236}">
                <a16:creationId xmlns:a16="http://schemas.microsoft.com/office/drawing/2014/main" id="{B0A66593-9789-8F11-4A8E-0D902E8D3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r="30369" b="1"/>
          <a:stretch>
            <a:fillRect/>
          </a:stretch>
        </p:blipFill>
        <p:spPr>
          <a:xfrm>
            <a:off x="-8082" y="10"/>
            <a:ext cx="9254277" cy="7738265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685800" y="7967269"/>
            <a:ext cx="16364460" cy="1598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9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9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23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7600" dirty="0">
                <a:latin typeface="+mj-lt"/>
                <a:ea typeface="+mj-ea"/>
                <a:cs typeface="+mj-cs"/>
              </a:rPr>
              <a:t>Ferrara 24 </a:t>
            </a:r>
            <a:r>
              <a:rPr lang="en-US" sz="17600" dirty="0" err="1">
                <a:latin typeface="+mj-lt"/>
                <a:ea typeface="+mj-ea"/>
                <a:cs typeface="+mj-cs"/>
              </a:rPr>
              <a:t>Febbraio</a:t>
            </a:r>
            <a:r>
              <a:rPr lang="en-US" sz="17600" dirty="0">
                <a:latin typeface="+mj-lt"/>
                <a:ea typeface="+mj-ea"/>
                <a:cs typeface="+mj-cs"/>
              </a:rPr>
              <a:t> 2026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99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99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Immagine 7" descr="Immagine che contiene presentazione, Schermo di proiezione, persona, interno&#10;&#10;Descrizione generata automaticamente">
            <a:extLst>
              <a:ext uri="{FF2B5EF4-FFF2-40B4-BE49-F238E27FC236}">
                <a16:creationId xmlns:a16="http://schemas.microsoft.com/office/drawing/2014/main" id="{BAF5D258-EECF-4993-514B-D3BABD4A8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"/>
            <a:ext cx="7790688" cy="5843016"/>
          </a:xfrm>
          <a:prstGeom prst="rect">
            <a:avLst/>
          </a:prstGeom>
        </p:spPr>
      </p:pic>
      <p:pic>
        <p:nvPicPr>
          <p:cNvPr id="4" name="Immagine 3" descr="Immagine che contiene vestiti, interno, persona, pubblico&#10;&#10;Descrizione generata automaticamente">
            <a:extLst>
              <a:ext uri="{FF2B5EF4-FFF2-40B4-BE49-F238E27FC236}">
                <a16:creationId xmlns:a16="http://schemas.microsoft.com/office/drawing/2014/main" id="{FB017D3A-2B09-386D-6368-F15F65695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87" y="311150"/>
            <a:ext cx="9303493" cy="69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48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60120" y="6629400"/>
            <a:ext cx="16363188" cy="1805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Reggio Emilia 5 </a:t>
            </a:r>
            <a:r>
              <a:rPr lang="en-US" sz="9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Marzo</a:t>
            </a:r>
            <a:r>
              <a:rPr lang="en-US" sz="9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2026</a:t>
            </a:r>
          </a:p>
        </p:txBody>
      </p:sp>
      <p:pic>
        <p:nvPicPr>
          <p:cNvPr id="3" name="Immagine 2" descr="Immagine che contiene testo, calzature, pavimento, interno&#10;&#10;Descrizione generata automaticamente">
            <a:extLst>
              <a:ext uri="{FF2B5EF4-FFF2-40B4-BE49-F238E27FC236}">
                <a16:creationId xmlns:a16="http://schemas.microsoft.com/office/drawing/2014/main" id="{BF15EF6E-92E1-870C-35C9-1F764BC44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2" b="34248"/>
          <a:stretch>
            <a:fillRect/>
          </a:stretch>
        </p:blipFill>
        <p:spPr>
          <a:xfrm>
            <a:off x="9" y="-16"/>
            <a:ext cx="9143991" cy="6292193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9" name="Immagine 8" descr="Immagine che contiene vestiti, uomo, interno, persona&#10;&#10;Descrizione generata automaticamente">
            <a:extLst>
              <a:ext uri="{FF2B5EF4-FFF2-40B4-BE49-F238E27FC236}">
                <a16:creationId xmlns:a16="http://schemas.microsoft.com/office/drawing/2014/main" id="{B4379892-4E6D-1299-2FA7-56808DF68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" r="1" b="6644"/>
          <a:stretch>
            <a:fillRect/>
          </a:stretch>
        </p:blipFill>
        <p:spPr>
          <a:xfrm>
            <a:off x="9029700" y="18"/>
            <a:ext cx="9258292" cy="6279256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1489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58321" y="6752179"/>
            <a:ext cx="16364460" cy="1598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>
                <a:latin typeface="+mj-lt"/>
                <a:ea typeface="+mj-ea"/>
                <a:cs typeface="+mj-cs"/>
              </a:rPr>
              <a:t>Bellaria-Igea Marina 17 Marzo 2026</a:t>
            </a:r>
          </a:p>
        </p:txBody>
      </p:sp>
      <p:pic>
        <p:nvPicPr>
          <p:cNvPr id="4" name="Immagine 3" descr="Immagine che contiene vestiti, uomo, Parlare in pubblico, Oratore&#10;&#10;Descrizione generata automaticamente">
            <a:extLst>
              <a:ext uri="{FF2B5EF4-FFF2-40B4-BE49-F238E27FC236}">
                <a16:creationId xmlns:a16="http://schemas.microsoft.com/office/drawing/2014/main" id="{9B56C743-59EB-560B-2AAE-3DE338990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64" y="480060"/>
            <a:ext cx="5843016" cy="5843016"/>
          </a:xfrm>
          <a:prstGeom prst="rect">
            <a:avLst/>
          </a:prstGeom>
        </p:spPr>
      </p:pic>
      <p:pic>
        <p:nvPicPr>
          <p:cNvPr id="7" name="Immagine 6" descr="Immagine che contiene interno, Convenzione, Sala conferenze, seminario&#10;&#10;Descrizione generata automaticamente">
            <a:extLst>
              <a:ext uri="{FF2B5EF4-FFF2-40B4-BE49-F238E27FC236}">
                <a16:creationId xmlns:a16="http://schemas.microsoft.com/office/drawing/2014/main" id="{F64BD41C-98A8-989D-54EC-F7D1D80B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212" y="480060"/>
            <a:ext cx="7790688" cy="58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28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712826" y="7158726"/>
            <a:ext cx="10074867" cy="1488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L’ITALIA IN CHIAVE DI GENERE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Bologna 18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Febbraio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2026</a:t>
            </a:r>
          </a:p>
        </p:txBody>
      </p:sp>
      <p:pic>
        <p:nvPicPr>
          <p:cNvPr id="10" name="Immagine 9" descr="Immagine che contiene Viso umano, vestiti, interno, arredo&#10;&#10;Descrizione generata automaticamente">
            <a:extLst>
              <a:ext uri="{FF2B5EF4-FFF2-40B4-BE49-F238E27FC236}">
                <a16:creationId xmlns:a16="http://schemas.microsoft.com/office/drawing/2014/main" id="{4F72939D-B624-24EE-0A67-3976FEC1D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5" b="10174"/>
          <a:stretch>
            <a:fillRect/>
          </a:stretch>
        </p:blipFill>
        <p:spPr>
          <a:xfrm>
            <a:off x="20" y="10"/>
            <a:ext cx="9143980" cy="7166603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8" name="Immagine 7" descr="Immagine che contiene interno, vestiti, arredo, persona&#10;&#10;Descrizione generata automaticamente">
            <a:extLst>
              <a:ext uri="{FF2B5EF4-FFF2-40B4-BE49-F238E27FC236}">
                <a16:creationId xmlns:a16="http://schemas.microsoft.com/office/drawing/2014/main" id="{AD621F83-2A4C-77E9-86B2-FDC4DB69F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r="10608" b="1"/>
          <a:stretch>
            <a:fillRect/>
          </a:stretch>
        </p:blipFill>
        <p:spPr>
          <a:xfrm>
            <a:off x="9144000" y="22983"/>
            <a:ext cx="9144000" cy="8183328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802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18972" y="650080"/>
            <a:ext cx="7549116" cy="50484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effectLst/>
                <a:latin typeface="+mj-lt"/>
                <a:ea typeface="+mj-ea"/>
                <a:cs typeface="+mj-cs"/>
              </a:rPr>
              <a:t>Bologna 6 </a:t>
            </a:r>
            <a:r>
              <a:rPr lang="en-US" sz="4000" dirty="0" err="1">
                <a:effectLst/>
                <a:latin typeface="+mj-lt"/>
                <a:ea typeface="+mj-ea"/>
                <a:cs typeface="+mj-cs"/>
              </a:rPr>
              <a:t>Marzo</a:t>
            </a:r>
            <a:r>
              <a:rPr lang="en-US" sz="4000" dirty="0">
                <a:effectLst/>
                <a:latin typeface="+mj-lt"/>
                <a:ea typeface="+mj-ea"/>
                <a:cs typeface="+mj-cs"/>
              </a:rPr>
              <a:t> 2026</a:t>
            </a:r>
            <a:br>
              <a:rPr lang="en-US" sz="4000" dirty="0">
                <a:effectLst/>
                <a:latin typeface="+mj-lt"/>
                <a:ea typeface="+mj-ea"/>
                <a:cs typeface="+mj-cs"/>
              </a:rPr>
            </a:br>
            <a:endParaRPr lang="en-US" sz="4000" dirty="0"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effectLst/>
                <a:latin typeface="+mj-lt"/>
                <a:ea typeface="+mj-ea"/>
                <a:cs typeface="+mj-cs"/>
              </a:rPr>
              <a:t>Leadership </a:t>
            </a:r>
            <a:r>
              <a:rPr lang="en-US" sz="4000" dirty="0" err="1">
                <a:effectLst/>
                <a:latin typeface="+mj-lt"/>
                <a:ea typeface="+mj-ea"/>
                <a:cs typeface="+mj-cs"/>
              </a:rPr>
              <a:t>infermieristica</a:t>
            </a:r>
            <a:r>
              <a:rPr lang="en-US" sz="4000" dirty="0">
                <a:effectLst/>
                <a:latin typeface="+mj-lt"/>
                <a:ea typeface="+mj-ea"/>
                <a:cs typeface="+mj-cs"/>
              </a:rPr>
              <a:t> e advanced practice. La roadmap per </a:t>
            </a:r>
            <a:r>
              <a:rPr lang="en-US" sz="4000" dirty="0" err="1">
                <a:effectLst/>
                <a:latin typeface="+mj-lt"/>
                <a:ea typeface="+mj-ea"/>
                <a:cs typeface="+mj-cs"/>
              </a:rPr>
              <a:t>guidare</a:t>
            </a:r>
            <a:r>
              <a:rPr lang="en-US" sz="4000" dirty="0">
                <a:effectLst/>
                <a:latin typeface="+mj-lt"/>
                <a:ea typeface="+mj-ea"/>
                <a:cs typeface="+mj-cs"/>
              </a:rPr>
              <a:t> il </a:t>
            </a:r>
            <a:r>
              <a:rPr lang="en-US" sz="4000" dirty="0" err="1">
                <a:effectLst/>
                <a:latin typeface="+mj-lt"/>
                <a:ea typeface="+mj-ea"/>
                <a:cs typeface="+mj-cs"/>
              </a:rPr>
              <a:t>cambiamento</a:t>
            </a:r>
            <a:r>
              <a:rPr lang="en-US" sz="4000" dirty="0">
                <a:effectLst/>
                <a:latin typeface="+mj-lt"/>
                <a:ea typeface="+mj-ea"/>
                <a:cs typeface="+mj-cs"/>
              </a:rPr>
              <a:t>: management, </a:t>
            </a:r>
            <a:r>
              <a:rPr lang="en-US" sz="4000" dirty="0" err="1">
                <a:effectLst/>
                <a:latin typeface="+mj-lt"/>
                <a:ea typeface="+mj-ea"/>
                <a:cs typeface="+mj-cs"/>
              </a:rPr>
              <a:t>competenze</a:t>
            </a:r>
            <a:r>
              <a:rPr lang="en-US" sz="4000" dirty="0">
                <a:effectLst/>
                <a:latin typeface="+mj-lt"/>
                <a:ea typeface="+mj-ea"/>
                <a:cs typeface="+mj-cs"/>
              </a:rPr>
              <a:t> e </a:t>
            </a:r>
            <a:r>
              <a:rPr lang="en-US" sz="4000" dirty="0" err="1">
                <a:effectLst/>
                <a:latin typeface="+mj-lt"/>
                <a:ea typeface="+mj-ea"/>
                <a:cs typeface="+mj-cs"/>
              </a:rPr>
              <a:t>valore</a:t>
            </a:r>
            <a:r>
              <a:rPr lang="en-US" sz="4000" dirty="0"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13" name="Immagine 12" descr="Immagine che contiene vestiti, persona, abito, uomo&#10;&#10;Descrizione generata automaticamente">
            <a:extLst>
              <a:ext uri="{FF2B5EF4-FFF2-40B4-BE49-F238E27FC236}">
                <a16:creationId xmlns:a16="http://schemas.microsoft.com/office/drawing/2014/main" id="{813FE2AB-34BC-74A0-4DF4-11A044173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202" y="4999074"/>
            <a:ext cx="7025168" cy="5268876"/>
          </a:xfrm>
          <a:prstGeom prst="rect">
            <a:avLst/>
          </a:prstGeom>
        </p:spPr>
      </p:pic>
      <p:pic>
        <p:nvPicPr>
          <p:cNvPr id="11" name="Immagine 10" descr="Immagine che contiene interno, sedia, sala, arredo&#10;&#10;Descrizione generata automaticamente">
            <a:extLst>
              <a:ext uri="{FF2B5EF4-FFF2-40B4-BE49-F238E27FC236}">
                <a16:creationId xmlns:a16="http://schemas.microsoft.com/office/drawing/2014/main" id="{60C84836-5C5C-F81F-05EA-A1138DF79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75289"/>
            <a:ext cx="7064770" cy="529857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973A3A-C02E-DDBB-12FF-F7F6DBC88DD5}"/>
              </a:ext>
            </a:extLst>
          </p:cNvPr>
          <p:cNvSpPr txBox="1"/>
          <p:nvPr/>
        </p:nvSpPr>
        <p:spPr>
          <a:xfrm>
            <a:off x="1428750" y="971550"/>
            <a:ext cx="184731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br>
              <a:rPr lang="it-IT">
                <a:effectLst/>
                <a:latin typeface="Times" pitchFamily="2" charset="0"/>
              </a:rPr>
            </a:br>
            <a:endParaRPr lang="it-IT">
              <a:effectLst/>
              <a:latin typeface="Times" pitchFamily="2" charset="0"/>
            </a:endParaRPr>
          </a:p>
          <a:p>
            <a:pPr>
              <a:spcAft>
                <a:spcPts val="600"/>
              </a:spcAft>
            </a:pPr>
            <a:br>
              <a:rPr lang="it-IT">
                <a:effectLst/>
                <a:latin typeface="Times" pitchFamily="2" charset="0"/>
              </a:rPr>
            </a:br>
            <a:endParaRPr lang="it-IT">
              <a:effectLst/>
              <a:latin typeface="Times" pitchFamily="2" charset="0"/>
            </a:endParaRPr>
          </a:p>
          <a:p>
            <a:pPr>
              <a:spcAft>
                <a:spcPts val="600"/>
              </a:spcAft>
            </a:pPr>
            <a:br>
              <a:rPr lang="it-IT">
                <a:effectLst/>
                <a:latin typeface="Times" pitchFamily="2" charset="0"/>
              </a:rPr>
            </a:br>
            <a:endParaRPr lang="it-IT">
              <a:solidFill>
                <a:srgbClr val="B65662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95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490055" y="6373660"/>
            <a:ext cx="15287107" cy="2732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b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latin typeface="Helvetica" pitchFamily="2" charset="0"/>
              </a:rPr>
              <a:t> RIVOLUZIONE 4.0 - IA, COMUNICAZIONE E TRASFORMAZIONE DIGITALE DEL LINGUAGGIO</a:t>
            </a:r>
            <a:endParaRPr lang="it-IT" sz="4000" dirty="0">
              <a:effectLst/>
              <a:latin typeface="Helvetica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it-IT" sz="4000" dirty="0">
              <a:effectLst/>
              <a:latin typeface="Helvetica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4000" dirty="0">
                <a:effectLst/>
                <a:latin typeface="Helvetica" pitchFamily="2" charset="0"/>
              </a:rPr>
              <a:t>SALONE DELLA GUARDIA DELLA PREFETTURA DI BOLOGNA 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Helvetica" pitchFamily="2" charset="0"/>
              </a:rPr>
              <a:t>BOLOGNA 20 MARZO 2026</a:t>
            </a:r>
          </a:p>
        </p:txBody>
      </p:sp>
      <p:pic>
        <p:nvPicPr>
          <p:cNvPr id="13" name="Immagine 12" descr="Immagine che contiene vestiti, interno, persona, dipinto&#10;&#10;Descrizione generata automaticamente">
            <a:extLst>
              <a:ext uri="{FF2B5EF4-FFF2-40B4-BE49-F238E27FC236}">
                <a16:creationId xmlns:a16="http://schemas.microsoft.com/office/drawing/2014/main" id="{104752AA-4F66-6154-C9AB-B43A0B4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r="1" b="1"/>
          <a:stretch>
            <a:fillRect/>
          </a:stretch>
        </p:blipFill>
        <p:spPr>
          <a:xfrm>
            <a:off x="298111" y="257580"/>
            <a:ext cx="8704985" cy="5858515"/>
          </a:xfrm>
          <a:prstGeom prst="rect">
            <a:avLst/>
          </a:prstGeom>
        </p:spPr>
      </p:pic>
      <p:pic>
        <p:nvPicPr>
          <p:cNvPr id="7" name="Immagine 6" descr="Immagine che contiene vestiti, interno, arredo, abito&#10;&#10;Descrizione generata automaticamente">
            <a:extLst>
              <a:ext uri="{FF2B5EF4-FFF2-40B4-BE49-F238E27FC236}">
                <a16:creationId xmlns:a16="http://schemas.microsoft.com/office/drawing/2014/main" id="{4BC2CDD8-693B-06E1-227E-8849D622B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2" r="1" b="18425"/>
          <a:stretch>
            <a:fillRect/>
          </a:stretch>
        </p:blipFill>
        <p:spPr>
          <a:xfrm>
            <a:off x="9284901" y="234591"/>
            <a:ext cx="8704984" cy="588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39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interno, persona, muro, vestiti&#10;&#10;Descrizione generata automaticamente">
            <a:extLst>
              <a:ext uri="{FF2B5EF4-FFF2-40B4-BE49-F238E27FC236}">
                <a16:creationId xmlns:a16="http://schemas.microsoft.com/office/drawing/2014/main" id="{3C65D136-2D8B-FDB6-1563-1E0CD1DE0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3"/>
          <a:stretch>
            <a:fillRect/>
          </a:stretch>
        </p:blipFill>
        <p:spPr>
          <a:xfrm>
            <a:off x="7" y="10"/>
            <a:ext cx="9143993" cy="629441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6" name="Immagine 5" descr="Immagine che contiene interno, muro, soffitto, arredo&#10;&#10;Descrizione generata automaticamente">
            <a:extLst>
              <a:ext uri="{FF2B5EF4-FFF2-40B4-BE49-F238E27FC236}">
                <a16:creationId xmlns:a16="http://schemas.microsoft.com/office/drawing/2014/main" id="{368E93B0-31FE-2F90-3704-65F1C6B4F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6" b="32589"/>
          <a:stretch>
            <a:fillRect/>
          </a:stretch>
        </p:blipFill>
        <p:spPr>
          <a:xfrm>
            <a:off x="9029700" y="10"/>
            <a:ext cx="9258292" cy="6281498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EE4CD-2B6D-3CC5-D2E6-A09DDA2696F8}"/>
              </a:ext>
            </a:extLst>
          </p:cNvPr>
          <p:cNvSpPr txBox="1"/>
          <p:nvPr/>
        </p:nvSpPr>
        <p:spPr>
          <a:xfrm>
            <a:off x="5867400" y="7312609"/>
            <a:ext cx="9841777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effectLst/>
              </a:rPr>
              <a:t>TECHCARE EXPO FIERA DI RIMINI 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effectLst/>
              </a:rPr>
              <a:t> NUOVE TECNOLOGIE E PROFESSIONI DI CURA: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effectLst/>
              </a:rPr>
              <a:t> SFIDE E OPPORTUNITÀ 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effectLst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effectLst/>
              </a:rPr>
              <a:t>WORKSHOP A CURA DI CUP ER E OASER 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effectLst/>
              </a:rPr>
              <a:t>26 MARZO 2026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7397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4762"/>
            <a:ext cx="18288000" cy="7805737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a14="http://schemas.microsoft.com/office/drawing/2010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BC50DD1-DD7D-4E46-87FA-488D20EFD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C2AC00E-795B-4042-8AE5-AB81D1038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575947" y="1575951"/>
            <a:ext cx="10286996" cy="7135103"/>
          </a:xfrm>
          <a:custGeom>
            <a:avLst/>
            <a:gdLst>
              <a:gd name="connsiteX0" fmla="*/ 6857997 w 6857997"/>
              <a:gd name="connsiteY0" fmla="*/ 0 h 4756735"/>
              <a:gd name="connsiteX1" fmla="*/ 6857997 w 6857997"/>
              <a:gd name="connsiteY1" fmla="*/ 4458285 h 4756735"/>
              <a:gd name="connsiteX2" fmla="*/ 4861980 w 6857997"/>
              <a:gd name="connsiteY2" fmla="*/ 4458285 h 4756735"/>
              <a:gd name="connsiteX3" fmla="*/ 4480980 w 6857997"/>
              <a:gd name="connsiteY3" fmla="*/ 4744036 h 4756735"/>
              <a:gd name="connsiteX4" fmla="*/ 4472514 w 6857997"/>
              <a:gd name="connsiteY4" fmla="*/ 4747210 h 4756735"/>
              <a:gd name="connsiteX5" fmla="*/ 4459814 w 6857997"/>
              <a:gd name="connsiteY5" fmla="*/ 4751973 h 4756735"/>
              <a:gd name="connsiteX6" fmla="*/ 4447114 w 6857997"/>
              <a:gd name="connsiteY6" fmla="*/ 4756735 h 4756735"/>
              <a:gd name="connsiteX7" fmla="*/ 4436530 w 6857997"/>
              <a:gd name="connsiteY7" fmla="*/ 4756735 h 4756735"/>
              <a:gd name="connsiteX8" fmla="*/ 4423830 w 6857997"/>
              <a:gd name="connsiteY8" fmla="*/ 4756735 h 4756735"/>
              <a:gd name="connsiteX9" fmla="*/ 4413247 w 6857997"/>
              <a:gd name="connsiteY9" fmla="*/ 4751973 h 4756735"/>
              <a:gd name="connsiteX10" fmla="*/ 4400547 w 6857997"/>
              <a:gd name="connsiteY10" fmla="*/ 4747210 h 4756735"/>
              <a:gd name="connsiteX11" fmla="*/ 4392080 w 6857997"/>
              <a:gd name="connsiteY11" fmla="*/ 4744036 h 4756735"/>
              <a:gd name="connsiteX12" fmla="*/ 4011080 w 6857997"/>
              <a:gd name="connsiteY12" fmla="*/ 4458285 h 4756735"/>
              <a:gd name="connsiteX13" fmla="*/ 0 w 6857997"/>
              <a:gd name="connsiteY13" fmla="*/ 4458285 h 4756735"/>
              <a:gd name="connsiteX14" fmla="*/ 1 w 6857997"/>
              <a:gd name="connsiteY14" fmla="*/ 0 h 475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7997" h="4756735">
                <a:moveTo>
                  <a:pt x="6857997" y="0"/>
                </a:moveTo>
                <a:lnTo>
                  <a:pt x="6857997" y="4458285"/>
                </a:lnTo>
                <a:lnTo>
                  <a:pt x="4861980" y="4458285"/>
                </a:lnTo>
                <a:lnTo>
                  <a:pt x="4480980" y="4744036"/>
                </a:lnTo>
                <a:lnTo>
                  <a:pt x="4472514" y="4747210"/>
                </a:lnTo>
                <a:lnTo>
                  <a:pt x="4459814" y="4751973"/>
                </a:lnTo>
                <a:lnTo>
                  <a:pt x="4447114" y="4756735"/>
                </a:lnTo>
                <a:lnTo>
                  <a:pt x="4436530" y="4756735"/>
                </a:lnTo>
                <a:lnTo>
                  <a:pt x="4423830" y="4756735"/>
                </a:lnTo>
                <a:lnTo>
                  <a:pt x="4413247" y="4751973"/>
                </a:lnTo>
                <a:lnTo>
                  <a:pt x="4400547" y="4747210"/>
                </a:lnTo>
                <a:lnTo>
                  <a:pt x="4392080" y="4744036"/>
                </a:lnTo>
                <a:lnTo>
                  <a:pt x="4011080" y="4458285"/>
                </a:lnTo>
                <a:lnTo>
                  <a:pt x="0" y="4458285"/>
                </a:lnTo>
                <a:lnTo>
                  <a:pt x="1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865414" y="1575694"/>
            <a:ext cx="5257800" cy="482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solidFill>
                  <a:srgbClr val="FEFEFE"/>
                </a:solidFill>
                <a:latin typeface="+mj-lt"/>
                <a:ea typeface="+mj-ea"/>
                <a:cs typeface="+mj-cs"/>
              </a:rPr>
              <a:t>Programmazione attività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solidFill>
                  <a:srgbClr val="FEFEFE"/>
                </a:solidFill>
                <a:latin typeface="+mj-lt"/>
                <a:ea typeface="+mj-ea"/>
                <a:cs typeface="+mj-cs"/>
              </a:rPr>
              <a:t>Anno 2026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6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6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6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 descr="Immagine che contiene testo, computer, schermata, persona&#10;&#10;Descrizione generata automaticamente">
            <a:extLst>
              <a:ext uri="{FF2B5EF4-FFF2-40B4-BE49-F238E27FC236}">
                <a16:creationId xmlns:a16="http://schemas.microsoft.com/office/drawing/2014/main" id="{51CE694A-6398-1F74-435E-BA9F42BF2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9050"/>
            <a:ext cx="727289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9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7597382-59B5-427B-9E49-55383F0A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4762"/>
            <a:ext cx="18288000" cy="934470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6471DC7-FA6E-40EF-A167-93BB0BCE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2" y="965199"/>
            <a:ext cx="16357599" cy="6888841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64081" y="1279224"/>
            <a:ext cx="12159838" cy="6230211"/>
            <a:chOff x="-3357470" y="-135851"/>
            <a:chExt cx="33050269" cy="4741730"/>
          </a:xfrm>
        </p:grpSpPr>
        <p:sp>
          <p:nvSpPr>
            <p:cNvPr id="4" name="TextBox 4"/>
            <p:cNvSpPr txBox="1"/>
            <p:nvPr/>
          </p:nvSpPr>
          <p:spPr>
            <a:xfrm>
              <a:off x="-3357470" y="-135851"/>
              <a:ext cx="33050269" cy="47141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260604">
                <a:lnSpc>
                  <a:spcPts val="4864"/>
                </a:lnSpc>
                <a:spcAft>
                  <a:spcPts val="600"/>
                </a:spcAft>
              </a:pPr>
              <a:r>
                <a:rPr lang="en-US" sz="4400" b="1" kern="1200" dirty="0">
                  <a:solidFill>
                    <a:srgbClr val="50565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 PROFESSIONI </a:t>
              </a:r>
            </a:p>
            <a:p>
              <a:pPr algn="ctr" defTabSz="260604">
                <a:lnSpc>
                  <a:spcPts val="4864"/>
                </a:lnSpc>
                <a:spcAft>
                  <a:spcPts val="600"/>
                </a:spcAft>
              </a:pPr>
              <a:r>
                <a:rPr lang="en-US" sz="4400" b="1" kern="1200" dirty="0">
                  <a:solidFill>
                    <a:srgbClr val="50565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CIRCA 170.000 PROFESSIONISTI ISCRITTI AI LORO RISPETTIVI ORDINI PROFESSIONALI</a:t>
              </a:r>
            </a:p>
            <a:p>
              <a:pPr algn="ctr" defTabSz="260604">
                <a:lnSpc>
                  <a:spcPts val="4864"/>
                </a:lnSpc>
                <a:spcAft>
                  <a:spcPts val="600"/>
                </a:spcAft>
              </a:pPr>
              <a:r>
                <a:rPr lang="en-US" sz="4400" b="1" kern="1200" dirty="0">
                  <a:solidFill>
                    <a:srgbClr val="50565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 ADERISCONO </a:t>
              </a:r>
            </a:p>
            <a:p>
              <a:pPr algn="ctr" defTabSz="260604">
                <a:lnSpc>
                  <a:spcPts val="4864"/>
                </a:lnSpc>
                <a:spcAft>
                  <a:spcPts val="600"/>
                </a:spcAft>
              </a:pPr>
              <a:r>
                <a:rPr lang="en-US" sz="4400" b="1" kern="1200" dirty="0">
                  <a:solidFill>
                    <a:srgbClr val="50565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 CUP-ER SUDDIVISI IN:</a:t>
              </a:r>
            </a:p>
            <a:p>
              <a:pPr algn="ctr" defTabSz="260604">
                <a:lnSpc>
                  <a:spcPts val="4864"/>
                </a:lnSpc>
                <a:spcAft>
                  <a:spcPts val="600"/>
                </a:spcAft>
              </a:pPr>
              <a:endParaRPr lang="en-US" sz="4400" kern="1200" dirty="0">
                <a:solidFill>
                  <a:srgbClr val="50565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260604">
                <a:lnSpc>
                  <a:spcPts val="4864"/>
                </a:lnSpc>
                <a:spcAft>
                  <a:spcPts val="600"/>
                </a:spcAft>
              </a:pPr>
              <a:r>
                <a:rPr lang="en-US" sz="4400" kern="1200" dirty="0">
                  <a:solidFill>
                    <a:srgbClr val="50565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200" dirty="0">
                  <a:solidFill>
                    <a:srgbClr val="50565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AREA SANITARIA E SOCIOSANITARIA</a:t>
              </a:r>
            </a:p>
            <a:p>
              <a:pPr defTabSz="260604">
                <a:lnSpc>
                  <a:spcPts val="4864"/>
                </a:lnSpc>
                <a:spcAft>
                  <a:spcPts val="600"/>
                </a:spcAft>
              </a:pPr>
              <a:r>
                <a:rPr lang="en-US" sz="4400" b="1" kern="1200" dirty="0">
                  <a:solidFill>
                    <a:srgbClr val="50565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AREA GIURIDICA E AMMINISTRATIVA</a:t>
              </a:r>
            </a:p>
            <a:p>
              <a:pPr defTabSz="260604">
                <a:lnSpc>
                  <a:spcPts val="4864"/>
                </a:lnSpc>
                <a:spcAft>
                  <a:spcPts val="600"/>
                </a:spcAft>
              </a:pPr>
              <a:r>
                <a:rPr lang="en-US" sz="4400" b="1" kern="1200" dirty="0">
                  <a:solidFill>
                    <a:srgbClr val="50565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AREA TECNICA</a:t>
              </a:r>
              <a:endParaRPr lang="en-US" sz="4400" b="1" dirty="0">
                <a:solidFill>
                  <a:srgbClr val="DDE2E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0426700" y="3818479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01593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4762"/>
            <a:ext cx="18288000" cy="7805737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955507" cy="10287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59457" y="2247900"/>
            <a:ext cx="6477000" cy="6361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FEFEF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FEFEF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Programmazione</a:t>
            </a:r>
            <a:r>
              <a:rPr lang="en-US" sz="6000" b="1" dirty="0">
                <a:solidFill>
                  <a:srgbClr val="FEFEF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EFEF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attività</a:t>
            </a:r>
            <a:endParaRPr lang="en-US" sz="6000" b="1" dirty="0">
              <a:solidFill>
                <a:srgbClr val="FEFEF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EFEF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Anno 2026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6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6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6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97B02AC7-036D-7375-F058-C18996BB1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-4762"/>
            <a:ext cx="8458199" cy="101012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04269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4762"/>
            <a:ext cx="18288000" cy="7805737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2647E2-7D2F-4C4F-872B-ACE1717F5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7D413C2-1363-4D2E-97D4-7F354976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3" y="0"/>
            <a:ext cx="10585677" cy="10287000"/>
          </a:xfrm>
          <a:custGeom>
            <a:avLst/>
            <a:gdLst>
              <a:gd name="connsiteX0" fmla="*/ 0 w 7057118"/>
              <a:gd name="connsiteY0" fmla="*/ 0 h 6858000"/>
              <a:gd name="connsiteX1" fmla="*/ 2420113 w 7057118"/>
              <a:gd name="connsiteY1" fmla="*/ 0 h 6858000"/>
              <a:gd name="connsiteX2" fmla="*/ 2496703 w 7057118"/>
              <a:gd name="connsiteY2" fmla="*/ 0 h 6858000"/>
              <a:gd name="connsiteX3" fmla="*/ 7057118 w 7057118"/>
              <a:gd name="connsiteY3" fmla="*/ 0 h 6858000"/>
              <a:gd name="connsiteX4" fmla="*/ 7057118 w 7057118"/>
              <a:gd name="connsiteY4" fmla="*/ 1900238 h 6858000"/>
              <a:gd name="connsiteX5" fmla="*/ 6686702 w 7057118"/>
              <a:gd name="connsiteY5" fmla="*/ 2178050 h 6858000"/>
              <a:gd name="connsiteX6" fmla="*/ 6682468 w 7057118"/>
              <a:gd name="connsiteY6" fmla="*/ 2184400 h 6858000"/>
              <a:gd name="connsiteX7" fmla="*/ 6676118 w 7057118"/>
              <a:gd name="connsiteY7" fmla="*/ 2193925 h 6858000"/>
              <a:gd name="connsiteX8" fmla="*/ 6669768 w 7057118"/>
              <a:gd name="connsiteY8" fmla="*/ 2201863 h 6858000"/>
              <a:gd name="connsiteX9" fmla="*/ 6669768 w 7057118"/>
              <a:gd name="connsiteY9" fmla="*/ 2211388 h 6858000"/>
              <a:gd name="connsiteX10" fmla="*/ 6669768 w 7057118"/>
              <a:gd name="connsiteY10" fmla="*/ 2220913 h 6858000"/>
              <a:gd name="connsiteX11" fmla="*/ 6676118 w 7057118"/>
              <a:gd name="connsiteY11" fmla="*/ 2228850 h 6858000"/>
              <a:gd name="connsiteX12" fmla="*/ 6682468 w 7057118"/>
              <a:gd name="connsiteY12" fmla="*/ 2238375 h 6858000"/>
              <a:gd name="connsiteX13" fmla="*/ 6686702 w 7057118"/>
              <a:gd name="connsiteY13" fmla="*/ 2244725 h 6858000"/>
              <a:gd name="connsiteX14" fmla="*/ 7057118 w 7057118"/>
              <a:gd name="connsiteY14" fmla="*/ 2522538 h 6858000"/>
              <a:gd name="connsiteX15" fmla="*/ 7057118 w 7057118"/>
              <a:gd name="connsiteY15" fmla="*/ 6858000 h 6858000"/>
              <a:gd name="connsiteX16" fmla="*/ 2496703 w 7057118"/>
              <a:gd name="connsiteY16" fmla="*/ 6858000 h 6858000"/>
              <a:gd name="connsiteX17" fmla="*/ 2420113 w 7057118"/>
              <a:gd name="connsiteY17" fmla="*/ 6858000 h 6858000"/>
              <a:gd name="connsiteX18" fmla="*/ 0 w 7057118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57118" h="6858000">
                <a:moveTo>
                  <a:pt x="0" y="0"/>
                </a:moveTo>
                <a:lnTo>
                  <a:pt x="2420113" y="0"/>
                </a:lnTo>
                <a:lnTo>
                  <a:pt x="2496703" y="0"/>
                </a:lnTo>
                <a:lnTo>
                  <a:pt x="7057118" y="0"/>
                </a:lnTo>
                <a:lnTo>
                  <a:pt x="7057118" y="1900238"/>
                </a:lnTo>
                <a:lnTo>
                  <a:pt x="6686702" y="2178050"/>
                </a:lnTo>
                <a:lnTo>
                  <a:pt x="6682468" y="2184400"/>
                </a:lnTo>
                <a:lnTo>
                  <a:pt x="6676118" y="2193925"/>
                </a:lnTo>
                <a:lnTo>
                  <a:pt x="6669768" y="2201863"/>
                </a:lnTo>
                <a:lnTo>
                  <a:pt x="6669768" y="2211388"/>
                </a:lnTo>
                <a:lnTo>
                  <a:pt x="6669768" y="2220913"/>
                </a:lnTo>
                <a:lnTo>
                  <a:pt x="6676118" y="2228850"/>
                </a:lnTo>
                <a:lnTo>
                  <a:pt x="6682468" y="2238375"/>
                </a:lnTo>
                <a:lnTo>
                  <a:pt x="6686702" y="2244725"/>
                </a:lnTo>
                <a:lnTo>
                  <a:pt x="7057118" y="2522538"/>
                </a:lnTo>
                <a:lnTo>
                  <a:pt x="7057118" y="6858000"/>
                </a:lnTo>
                <a:lnTo>
                  <a:pt x="2496703" y="6858000"/>
                </a:lnTo>
                <a:lnTo>
                  <a:pt x="242011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7271" y="2400300"/>
            <a:ext cx="9031480" cy="6661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400" b="1" dirty="0">
                <a:solidFill>
                  <a:srgbClr val="FEFEFE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en-US" sz="8400" b="1" dirty="0" err="1">
                <a:solidFill>
                  <a:srgbClr val="FEFEFE"/>
                </a:solidFill>
                <a:latin typeface="+mj-lt"/>
                <a:ea typeface="+mj-ea"/>
                <a:cs typeface="+mj-cs"/>
              </a:rPr>
              <a:t>Programmazione</a:t>
            </a:r>
            <a:endParaRPr lang="en-US" sz="84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400" b="1" dirty="0" err="1">
                <a:solidFill>
                  <a:srgbClr val="FEFEFE"/>
                </a:solidFill>
                <a:latin typeface="+mj-lt"/>
                <a:ea typeface="+mj-ea"/>
                <a:cs typeface="+mj-cs"/>
              </a:rPr>
              <a:t>attività</a:t>
            </a:r>
            <a:r>
              <a:rPr lang="en-US" sz="8400" b="1" dirty="0">
                <a:solidFill>
                  <a:srgbClr val="FEFEFE"/>
                </a:solidFill>
                <a:latin typeface="+mj-lt"/>
                <a:ea typeface="+mj-ea"/>
                <a:cs typeface="+mj-cs"/>
              </a:rPr>
              <a:t>         Anno 2026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4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4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4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A516C35-3718-1250-5A3B-A745D507A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266700"/>
            <a:ext cx="7086599" cy="967740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0336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6">
            <a:extLst>
              <a:ext uri="{FF2B5EF4-FFF2-40B4-BE49-F238E27FC236}">
                <a16:creationId xmlns:a16="http://schemas.microsoft.com/office/drawing/2014/main" id="{1FCF5244-C62C-4E27-B395-14F26DFB1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a14="http://schemas.microsoft.com/office/drawing/2010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6AB74CA-E76D-4922-91FE-A4AAF0487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70804"/>
            <a:ext cx="17561050" cy="3858933"/>
          </a:xfrm>
          <a:custGeom>
            <a:avLst/>
            <a:gdLst>
              <a:gd name="connsiteX0" fmla="*/ 0 w 11707367"/>
              <a:gd name="connsiteY0" fmla="*/ 0 h 2572622"/>
              <a:gd name="connsiteX1" fmla="*/ 1888420 w 11707367"/>
              <a:gd name="connsiteY1" fmla="*/ 0 h 2572622"/>
              <a:gd name="connsiteX2" fmla="*/ 2198560 w 11707367"/>
              <a:gd name="connsiteY2" fmla="*/ 310139 h 2572622"/>
              <a:gd name="connsiteX3" fmla="*/ 2425431 w 11707367"/>
              <a:gd name="connsiteY3" fmla="*/ 310139 h 2572622"/>
              <a:gd name="connsiteX4" fmla="*/ 2735570 w 11707367"/>
              <a:gd name="connsiteY4" fmla="*/ 0 h 2572622"/>
              <a:gd name="connsiteX5" fmla="*/ 11707367 w 11707367"/>
              <a:gd name="connsiteY5" fmla="*/ 0 h 2572622"/>
              <a:gd name="connsiteX6" fmla="*/ 11707367 w 11707367"/>
              <a:gd name="connsiteY6" fmla="*/ 2572622 h 2572622"/>
              <a:gd name="connsiteX7" fmla="*/ 0 w 11707367"/>
              <a:gd name="connsiteY7" fmla="*/ 2572622 h 257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7367" h="2572622">
                <a:moveTo>
                  <a:pt x="0" y="0"/>
                </a:moveTo>
                <a:lnTo>
                  <a:pt x="1888420" y="0"/>
                </a:lnTo>
                <a:lnTo>
                  <a:pt x="2198560" y="310139"/>
                </a:lnTo>
                <a:cubicBezTo>
                  <a:pt x="2261209" y="372788"/>
                  <a:pt x="2362782" y="372788"/>
                  <a:pt x="2425431" y="310139"/>
                </a:cubicBezTo>
                <a:lnTo>
                  <a:pt x="2735570" y="0"/>
                </a:lnTo>
                <a:lnTo>
                  <a:pt x="11707367" y="0"/>
                </a:lnTo>
                <a:lnTo>
                  <a:pt x="11707367" y="2572622"/>
                </a:lnTo>
                <a:lnTo>
                  <a:pt x="0" y="2572622"/>
                </a:lnTo>
                <a:close/>
              </a:path>
            </a:pathLst>
          </a:custGeom>
          <a:solidFill>
            <a:srgbClr val="59595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8" name="Immagine 7" descr="Immagine che contiene vestiti, persona, calzature, aria aperta&#10;&#10;Descrizione generata automaticamente">
            <a:extLst>
              <a:ext uri="{FF2B5EF4-FFF2-40B4-BE49-F238E27FC236}">
                <a16:creationId xmlns:a16="http://schemas.microsoft.com/office/drawing/2014/main" id="{136A4B5E-EACE-1EC1-BFBB-176B8C97B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2" r="-1" b="27372"/>
          <a:stretch>
            <a:fillRect/>
          </a:stretch>
        </p:blipFill>
        <p:spPr>
          <a:xfrm>
            <a:off x="1595536" y="984999"/>
            <a:ext cx="4997858" cy="3797091"/>
          </a:xfrm>
          <a:prstGeom prst="rect">
            <a:avLst/>
          </a:prstGeom>
        </p:spPr>
      </p:pic>
      <p:pic>
        <p:nvPicPr>
          <p:cNvPr id="12" name="Immagine 11" descr="Immagine che contiene aria aperta, vestiti, calzature, persona&#10;&#10;Descrizione generata automaticamente">
            <a:extLst>
              <a:ext uri="{FF2B5EF4-FFF2-40B4-BE49-F238E27FC236}">
                <a16:creationId xmlns:a16="http://schemas.microsoft.com/office/drawing/2014/main" id="{7AB63EFD-EA6A-7B1D-D367-D7CDC480A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r="1" b="1"/>
          <a:stretch>
            <a:fillRect/>
          </a:stretch>
        </p:blipFill>
        <p:spPr>
          <a:xfrm>
            <a:off x="8266964" y="726949"/>
            <a:ext cx="2730438" cy="4313190"/>
          </a:xfrm>
          <a:prstGeom prst="rect">
            <a:avLst/>
          </a:prstGeom>
        </p:spPr>
      </p:pic>
      <p:pic>
        <p:nvPicPr>
          <p:cNvPr id="10" name="Immagine 9" descr="Immagine che contiene vestiti, persona, Viso umano, sorriso&#10;&#10;Descrizione generata automaticamente">
            <a:extLst>
              <a:ext uri="{FF2B5EF4-FFF2-40B4-BE49-F238E27FC236}">
                <a16:creationId xmlns:a16="http://schemas.microsoft.com/office/drawing/2014/main" id="{C5D68B6F-88FD-3065-13BA-636EF9D16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7" r="-1" b="44186"/>
          <a:stretch>
            <a:fillRect/>
          </a:stretch>
        </p:blipFill>
        <p:spPr>
          <a:xfrm>
            <a:off x="12670971" y="1019811"/>
            <a:ext cx="4890081" cy="372746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507474" y="6074227"/>
            <a:ext cx="7269226" cy="2824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700" dirty="0">
                <a:solidFill>
                  <a:srgbClr val="FFFFFF"/>
                </a:solidFill>
              </a:rPr>
              <a:t>RACE FOR THE CURE  SETTEMBRE 2025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700" dirty="0">
                <a:solidFill>
                  <a:srgbClr val="FFFFFF"/>
                </a:solidFill>
              </a:rPr>
              <a:t>L’EVENTO SIMBOLO DELLA KOMEN ITALIA E LA PIÙ GRANDE MANIFESTAZIONE PER LA LOTTA AI TUMORI DEL SENO IN ITALIA E NEL MONDO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B9D93730-8C7D-423D-9137-597B5FA6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B2B82547-2424-4E7A-A98B-75206EE73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5109BC2F-9616-4D7D-9E98-57898009A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955507" cy="10287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0" name="TextBox 5">
            <a:extLst>
              <a:ext uri="{FF2B5EF4-FFF2-40B4-BE49-F238E27FC236}">
                <a16:creationId xmlns:a16="http://schemas.microsoft.com/office/drawing/2014/main" id="{017D2CA6-F0A2-DDE7-0525-A35E476061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422809"/>
              </p:ext>
            </p:extLst>
          </p:nvPr>
        </p:nvGraphicFramePr>
        <p:xfrm>
          <a:off x="8263230" y="1447800"/>
          <a:ext cx="8592516" cy="735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6819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649237" y="1954669"/>
            <a:ext cx="5058119" cy="63776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EFEFE"/>
                </a:solidFill>
                <a:latin typeface="+mj-lt"/>
                <a:ea typeface="+mj-ea"/>
                <a:cs typeface="+mj-cs"/>
              </a:rPr>
              <a:t>Area Sanitaria/Socio-Sanitaria</a:t>
            </a: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8F2977E-E0AE-4EB4-A059-59E908EB8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00142" y="-1000142"/>
            <a:ext cx="10287003" cy="12287286"/>
          </a:xfrm>
          <a:custGeom>
            <a:avLst/>
            <a:gdLst>
              <a:gd name="connsiteX0" fmla="*/ 6858002 w 6858002"/>
              <a:gd name="connsiteY0" fmla="*/ 6080676 h 8191524"/>
              <a:gd name="connsiteX1" fmla="*/ 3829244 w 6858002"/>
              <a:gd name="connsiteY1" fmla="*/ 8068294 h 8191524"/>
              <a:gd name="connsiteX2" fmla="*/ 3827371 w 6858002"/>
              <a:gd name="connsiteY2" fmla="*/ 8069839 h 8191524"/>
              <a:gd name="connsiteX3" fmla="*/ 3824585 w 6858002"/>
              <a:gd name="connsiteY3" fmla="*/ 8071350 h 8191524"/>
              <a:gd name="connsiteX4" fmla="*/ 3798695 w 6858002"/>
              <a:gd name="connsiteY4" fmla="*/ 8088342 h 8191524"/>
              <a:gd name="connsiteX5" fmla="*/ 3785013 w 6858002"/>
              <a:gd name="connsiteY5" fmla="*/ 8092830 h 8191524"/>
              <a:gd name="connsiteX6" fmla="*/ 3706341 w 6858002"/>
              <a:gd name="connsiteY6" fmla="*/ 8135531 h 8191524"/>
              <a:gd name="connsiteX7" fmla="*/ 3429000 w 6858002"/>
              <a:gd name="connsiteY7" fmla="*/ 8191524 h 8191524"/>
              <a:gd name="connsiteX8" fmla="*/ 3151660 w 6858002"/>
              <a:gd name="connsiteY8" fmla="*/ 8135531 h 8191524"/>
              <a:gd name="connsiteX9" fmla="*/ 3072998 w 6858002"/>
              <a:gd name="connsiteY9" fmla="*/ 8092835 h 8191524"/>
              <a:gd name="connsiteX10" fmla="*/ 3059300 w 6858002"/>
              <a:gd name="connsiteY10" fmla="*/ 8088342 h 8191524"/>
              <a:gd name="connsiteX11" fmla="*/ 3033385 w 6858002"/>
              <a:gd name="connsiteY11" fmla="*/ 8071334 h 8191524"/>
              <a:gd name="connsiteX12" fmla="*/ 3030629 w 6858002"/>
              <a:gd name="connsiteY12" fmla="*/ 8069839 h 8191524"/>
              <a:gd name="connsiteX13" fmla="*/ 3028777 w 6858002"/>
              <a:gd name="connsiteY13" fmla="*/ 8068310 h 8191524"/>
              <a:gd name="connsiteX14" fmla="*/ 2 w 6858002"/>
              <a:gd name="connsiteY14" fmla="*/ 6080676 h 8191524"/>
              <a:gd name="connsiteX15" fmla="*/ 6858002 w 6858002"/>
              <a:gd name="connsiteY15" fmla="*/ 0 h 8191524"/>
              <a:gd name="connsiteX16" fmla="*/ 6858002 w 6858002"/>
              <a:gd name="connsiteY16" fmla="*/ 2634972 h 8191524"/>
              <a:gd name="connsiteX17" fmla="*/ 6858002 w 6858002"/>
              <a:gd name="connsiteY17" fmla="*/ 2984308 h 8191524"/>
              <a:gd name="connsiteX18" fmla="*/ 6858002 w 6858002"/>
              <a:gd name="connsiteY18" fmla="*/ 3291840 h 8191524"/>
              <a:gd name="connsiteX19" fmla="*/ 6858002 w 6858002"/>
              <a:gd name="connsiteY19" fmla="*/ 6080675 h 8191524"/>
              <a:gd name="connsiteX20" fmla="*/ 2 w 6858002"/>
              <a:gd name="connsiteY20" fmla="*/ 6080675 h 8191524"/>
              <a:gd name="connsiteX21" fmla="*/ 2 w 6858002"/>
              <a:gd name="connsiteY21" fmla="*/ 3291840 h 8191524"/>
              <a:gd name="connsiteX22" fmla="*/ 0 w 6858002"/>
              <a:gd name="connsiteY22" fmla="*/ 3291840 h 8191524"/>
              <a:gd name="connsiteX23" fmla="*/ 0 w 6858002"/>
              <a:gd name="connsiteY23" fmla="*/ 0 h 819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858002" h="8191524">
                <a:moveTo>
                  <a:pt x="6858002" y="6080676"/>
                </a:moveTo>
                <a:lnTo>
                  <a:pt x="3829244" y="8068294"/>
                </a:lnTo>
                <a:lnTo>
                  <a:pt x="3827371" y="8069839"/>
                </a:lnTo>
                <a:lnTo>
                  <a:pt x="3824585" y="8071350"/>
                </a:lnTo>
                <a:lnTo>
                  <a:pt x="3798695" y="8088342"/>
                </a:lnTo>
                <a:lnTo>
                  <a:pt x="3785013" y="8092830"/>
                </a:lnTo>
                <a:lnTo>
                  <a:pt x="3706341" y="8135531"/>
                </a:lnTo>
                <a:cubicBezTo>
                  <a:pt x="3621098" y="8171586"/>
                  <a:pt x="3527377" y="8191524"/>
                  <a:pt x="3429000" y="8191524"/>
                </a:cubicBezTo>
                <a:cubicBezTo>
                  <a:pt x="3330623" y="8191524"/>
                  <a:pt x="3236903" y="8171586"/>
                  <a:pt x="3151660" y="8135531"/>
                </a:cubicBezTo>
                <a:lnTo>
                  <a:pt x="3072998" y="8092835"/>
                </a:lnTo>
                <a:lnTo>
                  <a:pt x="3059300" y="8088342"/>
                </a:lnTo>
                <a:lnTo>
                  <a:pt x="3033385" y="8071334"/>
                </a:lnTo>
                <a:lnTo>
                  <a:pt x="3030629" y="8069839"/>
                </a:lnTo>
                <a:lnTo>
                  <a:pt x="3028777" y="8068310"/>
                </a:lnTo>
                <a:lnTo>
                  <a:pt x="2" y="6080676"/>
                </a:lnTo>
                <a:close/>
                <a:moveTo>
                  <a:pt x="6858002" y="0"/>
                </a:moveTo>
                <a:lnTo>
                  <a:pt x="6858002" y="2634972"/>
                </a:lnTo>
                <a:lnTo>
                  <a:pt x="6858002" y="2984308"/>
                </a:lnTo>
                <a:lnTo>
                  <a:pt x="6858002" y="3291840"/>
                </a:lnTo>
                <a:lnTo>
                  <a:pt x="6858002" y="6080675"/>
                </a:lnTo>
                <a:lnTo>
                  <a:pt x="2" y="6080675"/>
                </a:lnTo>
                <a:lnTo>
                  <a:pt x="2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677271" y="1468489"/>
            <a:ext cx="8746428" cy="735002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Ordine Assistenti Sociali dell’Emilia-Romagna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Ordine Biologi delegazione  Emilia-Romagna e Marche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Ordine Interprovinciale dei Chimici e dei Fisici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Ordine dei Farmacisti Emilia-Romagna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Coordinamento Regionale Ordini territoriali della professione sanitaria di Fisioterapia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Ordine dei Medici Chirrurghi e dei Odontoiatri di Bologna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Ordine delle Professioni Infermieristiche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Ordine degli Psicologi dell’Emilia-Romagna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Coordinamento Regionale degli Ordini dei Tecnici Sanitari di Radiologia Medica (TSRM) e delle Professioni Sanitarie Tecniche, della Riabilitazione e della Prevenzione (PSTRP)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500"/>
              <a:t>Federazione Regionale Ordini Veterinari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/>
          </a:p>
        </p:txBody>
      </p:sp>
      <p:sp>
        <p:nvSpPr>
          <p:cNvPr id="4" name="TextBox 4"/>
          <p:cNvSpPr txBox="1"/>
          <p:nvPr/>
        </p:nvSpPr>
        <p:spPr>
          <a:xfrm>
            <a:off x="10126750" y="4773010"/>
            <a:ext cx="13235609" cy="105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0"/>
              </a:lnSpc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53576798-7F98-4C7F-B6C7-6D41B5A7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1228069" y="3619500"/>
            <a:ext cx="5753375" cy="544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400"/>
              <a:t>Coordinamento Ordini dei Dottori Commercialisti ER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240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400"/>
              <a:t>Consulta Consigli Provinciali Consulenti del Lavoro Regione ER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240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400"/>
              <a:t>Comitato Regionale dei Consigli Notarili dell’Emilia Romagna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240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400"/>
              <a:t>Ordine degli Avvocati di Bologna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2400"/>
          </a:p>
        </p:txBody>
      </p:sp>
      <p:grpSp>
        <p:nvGrpSpPr>
          <p:cNvPr id="3" name="Group 3"/>
          <p:cNvGrpSpPr/>
          <p:nvPr/>
        </p:nvGrpSpPr>
        <p:grpSpPr>
          <a:xfrm>
            <a:off x="7652776" y="5479575"/>
            <a:ext cx="9416024" cy="1854356"/>
            <a:chOff x="3060700" y="344023"/>
            <a:chExt cx="21640800" cy="4261856"/>
          </a:xfrm>
        </p:grpSpPr>
        <p:sp>
          <p:nvSpPr>
            <p:cNvPr id="4" name="TextBox 4"/>
            <p:cNvSpPr txBox="1"/>
            <p:nvPr/>
          </p:nvSpPr>
          <p:spPr>
            <a:xfrm>
              <a:off x="3060700" y="344023"/>
              <a:ext cx="21640800" cy="34744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265176">
                <a:lnSpc>
                  <a:spcPts val="5801"/>
                </a:lnSpc>
                <a:spcAft>
                  <a:spcPts val="600"/>
                </a:spcAft>
              </a:pPr>
              <a:r>
                <a:rPr lang="en-US" sz="5801" kern="1200">
                  <a:solidFill>
                    <a:srgbClr val="FFDE59"/>
                  </a:solidFill>
                  <a:latin typeface="Maharlika"/>
                  <a:ea typeface="+mn-ea"/>
                  <a:cs typeface="+mn-cs"/>
                </a:rPr>
                <a:t>Area </a:t>
              </a:r>
              <a:r>
                <a:rPr lang="en-US" sz="5801" kern="1200" err="1">
                  <a:solidFill>
                    <a:srgbClr val="FFDE59"/>
                  </a:solidFill>
                  <a:latin typeface="Maharlika"/>
                  <a:ea typeface="+mn-ea"/>
                  <a:cs typeface="+mn-cs"/>
                </a:rPr>
                <a:t>Giuridico-Amministrativa</a:t>
              </a:r>
              <a:endParaRPr lang="en-US" sz="10001">
                <a:solidFill>
                  <a:srgbClr val="FFDE59"/>
                </a:solidFill>
                <a:latin typeface="Maharlika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0426700" y="3818479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53576798-7F98-4C7F-B6C7-6D41B5A7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8288000" cy="3278982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1228069" y="3619500"/>
            <a:ext cx="5753375" cy="544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300"/>
              <a:t>Federazione Ordini Architetti, Pianificatori, Paesaggisti e Conservatori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3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300"/>
              <a:t>Federazione regionale degli Ordini dei Dottori Agronomi e dei Dottori Forestali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3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300"/>
              <a:t>Consulta Regionale degli Agrotecnici e Agrotecnici Laureati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3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300"/>
              <a:t>Ordine dei Geologi Regione ER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3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300"/>
              <a:t>Federazione Geometri e Geometri Laureati dell’Emilia-Romagna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3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300"/>
              <a:t>Federazione Regionale Ordini Ingegneri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3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300"/>
              <a:t>Coordinamento Regionale Collegi Periti Agrari e dei Periti Agrari Laureati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30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1300"/>
              <a:t>Federazione Ordini Periti Industriali e Periti Industriali Laureati ER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300"/>
          </a:p>
        </p:txBody>
      </p:sp>
      <p:grpSp>
        <p:nvGrpSpPr>
          <p:cNvPr id="3" name="Group 3"/>
          <p:cNvGrpSpPr/>
          <p:nvPr/>
        </p:nvGrpSpPr>
        <p:grpSpPr>
          <a:xfrm>
            <a:off x="7652776" y="5884279"/>
            <a:ext cx="9416024" cy="1073959"/>
            <a:chOff x="0" y="66675"/>
            <a:chExt cx="21640800" cy="2468274"/>
          </a:xfrm>
        </p:grpSpPr>
        <p:sp>
          <p:nvSpPr>
            <p:cNvPr id="4" name="TextBox 4"/>
            <p:cNvSpPr txBox="1"/>
            <p:nvPr/>
          </p:nvSpPr>
          <p:spPr>
            <a:xfrm>
              <a:off x="0" y="66675"/>
              <a:ext cx="21640800" cy="1579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265176">
                <a:lnSpc>
                  <a:spcPts val="4699"/>
                </a:lnSpc>
                <a:spcAft>
                  <a:spcPts val="600"/>
                </a:spcAft>
              </a:pPr>
              <a:r>
                <a:rPr lang="en-US" sz="4699" kern="1200">
                  <a:solidFill>
                    <a:srgbClr val="FFDE59"/>
                  </a:solidFill>
                  <a:latin typeface="Maharlika"/>
                  <a:ea typeface="+mn-ea"/>
                  <a:cs typeface="+mn-cs"/>
                </a:rPr>
                <a:t>Area Tecnica</a:t>
              </a:r>
              <a:endParaRPr lang="en-US" sz="8101">
                <a:solidFill>
                  <a:srgbClr val="FFDE59"/>
                </a:solidFill>
                <a:latin typeface="Maharlika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0426700" y="1747549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4762"/>
            <a:ext cx="18288000" cy="7805737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DCC7BA-3740-47E1-91B9-62693813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CEFA49-6B2F-4FE6-B6AF-31D49E68C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0129" y="60126"/>
            <a:ext cx="10287003" cy="10166748"/>
          </a:xfrm>
          <a:custGeom>
            <a:avLst/>
            <a:gdLst>
              <a:gd name="connsiteX0" fmla="*/ 6858001 w 6858002"/>
              <a:gd name="connsiteY0" fmla="*/ 4666984 h 6777832"/>
              <a:gd name="connsiteX1" fmla="*/ 3829243 w 6858002"/>
              <a:gd name="connsiteY1" fmla="*/ 6654602 h 6777832"/>
              <a:gd name="connsiteX2" fmla="*/ 3827370 w 6858002"/>
              <a:gd name="connsiteY2" fmla="*/ 6656146 h 6777832"/>
              <a:gd name="connsiteX3" fmla="*/ 3824584 w 6858002"/>
              <a:gd name="connsiteY3" fmla="*/ 6657658 h 6777832"/>
              <a:gd name="connsiteX4" fmla="*/ 3798694 w 6858002"/>
              <a:gd name="connsiteY4" fmla="*/ 6674649 h 6777832"/>
              <a:gd name="connsiteX5" fmla="*/ 3785012 w 6858002"/>
              <a:gd name="connsiteY5" fmla="*/ 6679138 h 6777832"/>
              <a:gd name="connsiteX6" fmla="*/ 3706340 w 6858002"/>
              <a:gd name="connsiteY6" fmla="*/ 6721839 h 6777832"/>
              <a:gd name="connsiteX7" fmla="*/ 3428999 w 6858002"/>
              <a:gd name="connsiteY7" fmla="*/ 6777832 h 6777832"/>
              <a:gd name="connsiteX8" fmla="*/ 3151659 w 6858002"/>
              <a:gd name="connsiteY8" fmla="*/ 6721839 h 6777832"/>
              <a:gd name="connsiteX9" fmla="*/ 3072997 w 6858002"/>
              <a:gd name="connsiteY9" fmla="*/ 6679143 h 6777832"/>
              <a:gd name="connsiteX10" fmla="*/ 3059299 w 6858002"/>
              <a:gd name="connsiteY10" fmla="*/ 6674649 h 6777832"/>
              <a:gd name="connsiteX11" fmla="*/ 3033384 w 6858002"/>
              <a:gd name="connsiteY11" fmla="*/ 6657642 h 6777832"/>
              <a:gd name="connsiteX12" fmla="*/ 3030628 w 6858002"/>
              <a:gd name="connsiteY12" fmla="*/ 6656146 h 6777832"/>
              <a:gd name="connsiteX13" fmla="*/ 3028776 w 6858002"/>
              <a:gd name="connsiteY13" fmla="*/ 6654618 h 6777832"/>
              <a:gd name="connsiteX14" fmla="*/ 1 w 6858002"/>
              <a:gd name="connsiteY14" fmla="*/ 4666984 h 6777832"/>
              <a:gd name="connsiteX15" fmla="*/ 6858002 w 6858002"/>
              <a:gd name="connsiteY15" fmla="*/ 0 h 6777832"/>
              <a:gd name="connsiteX16" fmla="*/ 6858002 w 6858002"/>
              <a:gd name="connsiteY16" fmla="*/ 1570616 h 6777832"/>
              <a:gd name="connsiteX17" fmla="*/ 6858001 w 6858002"/>
              <a:gd name="connsiteY17" fmla="*/ 1570616 h 6777832"/>
              <a:gd name="connsiteX18" fmla="*/ 6858001 w 6858002"/>
              <a:gd name="connsiteY18" fmla="*/ 4666983 h 6777832"/>
              <a:gd name="connsiteX19" fmla="*/ 0 w 6858002"/>
              <a:gd name="connsiteY19" fmla="*/ 4666983 h 6777832"/>
              <a:gd name="connsiteX20" fmla="*/ 0 w 6858002"/>
              <a:gd name="connsiteY20" fmla="*/ 595217 h 6777832"/>
              <a:gd name="connsiteX21" fmla="*/ 1 w 6858002"/>
              <a:gd name="connsiteY21" fmla="*/ 595217 h 6777832"/>
              <a:gd name="connsiteX22" fmla="*/ 1 w 6858002"/>
              <a:gd name="connsiteY22" fmla="*/ 0 h 67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2" h="6777832">
                <a:moveTo>
                  <a:pt x="6858001" y="4666984"/>
                </a:moveTo>
                <a:lnTo>
                  <a:pt x="3829243" y="6654602"/>
                </a:lnTo>
                <a:lnTo>
                  <a:pt x="3827370" y="6656146"/>
                </a:lnTo>
                <a:lnTo>
                  <a:pt x="3824584" y="6657658"/>
                </a:lnTo>
                <a:lnTo>
                  <a:pt x="3798694" y="6674649"/>
                </a:lnTo>
                <a:lnTo>
                  <a:pt x="3785012" y="6679138"/>
                </a:lnTo>
                <a:lnTo>
                  <a:pt x="3706340" y="6721839"/>
                </a:lnTo>
                <a:cubicBezTo>
                  <a:pt x="3621097" y="6757894"/>
                  <a:pt x="3527376" y="6777832"/>
                  <a:pt x="3428999" y="6777832"/>
                </a:cubicBezTo>
                <a:cubicBezTo>
                  <a:pt x="3330622" y="6777832"/>
                  <a:pt x="3236902" y="6757894"/>
                  <a:pt x="3151659" y="6721839"/>
                </a:cubicBezTo>
                <a:lnTo>
                  <a:pt x="3072997" y="6679143"/>
                </a:lnTo>
                <a:lnTo>
                  <a:pt x="3059299" y="6674649"/>
                </a:lnTo>
                <a:lnTo>
                  <a:pt x="3033384" y="6657642"/>
                </a:lnTo>
                <a:lnTo>
                  <a:pt x="3030628" y="6656146"/>
                </a:lnTo>
                <a:lnTo>
                  <a:pt x="3028776" y="6654618"/>
                </a:lnTo>
                <a:lnTo>
                  <a:pt x="1" y="4666984"/>
                </a:lnTo>
                <a:close/>
                <a:moveTo>
                  <a:pt x="6858002" y="0"/>
                </a:moveTo>
                <a:lnTo>
                  <a:pt x="6858002" y="1570616"/>
                </a:lnTo>
                <a:lnTo>
                  <a:pt x="6858001" y="1570616"/>
                </a:lnTo>
                <a:lnTo>
                  <a:pt x="6858001" y="4666983"/>
                </a:lnTo>
                <a:lnTo>
                  <a:pt x="0" y="4666983"/>
                </a:lnTo>
                <a:lnTo>
                  <a:pt x="0" y="595217"/>
                </a:lnTo>
                <a:lnTo>
                  <a:pt x="1" y="595217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677271" y="1421410"/>
            <a:ext cx="6584140" cy="744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EFEFE"/>
                </a:solidFill>
                <a:latin typeface="+mj-lt"/>
                <a:ea typeface="+mj-ea"/>
                <a:cs typeface="+mj-cs"/>
              </a:rPr>
              <a:t>Consulte, Comitati </a:t>
            </a:r>
          </a:p>
          <a:p>
            <a:pPr marL="0" lvl="0" indent="0"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EFEFE"/>
                </a:solidFill>
                <a:latin typeface="+mj-lt"/>
                <a:ea typeface="+mj-ea"/>
                <a:cs typeface="+mj-cs"/>
              </a:rPr>
              <a:t>e Tavoli regionali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DBB3AB-BFED-1D61-5A2C-0036C569B35D}"/>
              </a:ext>
            </a:extLst>
          </p:cNvPr>
          <p:cNvSpPr txBox="1"/>
          <p:nvPr/>
        </p:nvSpPr>
        <p:spPr>
          <a:xfrm>
            <a:off x="11887200" y="5181600"/>
            <a:ext cx="9144000" cy="19397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4998"/>
              </a:lnSpc>
            </a:pPr>
            <a:r>
              <a:rPr lang="en-US" sz="2800" dirty="0">
                <a:solidFill>
                  <a:srgbClr val="DDE2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Stefano </a:t>
            </a:r>
            <a:r>
              <a:rPr lang="en-US" sz="2800" dirty="0" err="1">
                <a:solidFill>
                  <a:srgbClr val="DDE2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Bonaccini</a:t>
            </a:r>
            <a:endParaRPr lang="en-US" sz="2800" dirty="0">
              <a:solidFill>
                <a:srgbClr val="DDE2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998"/>
              </a:lnSpc>
            </a:pPr>
            <a:r>
              <a:rPr lang="en-US" sz="2800" dirty="0">
                <a:solidFill>
                  <a:srgbClr val="DDE2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Alberto </a:t>
            </a:r>
            <a:r>
              <a:rPr lang="en-US" sz="2800" dirty="0" err="1">
                <a:solidFill>
                  <a:srgbClr val="DDE2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Talamo</a:t>
            </a:r>
            <a:endParaRPr lang="en-US" sz="2800" dirty="0">
              <a:solidFill>
                <a:srgbClr val="DDE2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998"/>
              </a:lnSpc>
            </a:pPr>
            <a:r>
              <a:rPr lang="en-US" sz="2800" dirty="0">
                <a:solidFill>
                  <a:srgbClr val="DDE2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Antonella Ricci</a:t>
            </a:r>
          </a:p>
        </p:txBody>
      </p:sp>
      <p:graphicFrame>
        <p:nvGraphicFramePr>
          <p:cNvPr id="9" name="TextBox 5">
            <a:extLst>
              <a:ext uri="{FF2B5EF4-FFF2-40B4-BE49-F238E27FC236}">
                <a16:creationId xmlns:a16="http://schemas.microsoft.com/office/drawing/2014/main" id="{01956243-F84B-F183-3F89-B43812451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434455"/>
              </p:ext>
            </p:extLst>
          </p:nvPr>
        </p:nvGraphicFramePr>
        <p:xfrm>
          <a:off x="-1981200" y="5559262"/>
          <a:ext cx="16363188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7520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462197" y="647700"/>
            <a:ext cx="5363606" cy="1999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PATTO PER l’ EMILIA-ROMAGNA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Lavoro, clima, economia sociale</a:t>
            </a: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6600" y="2626464"/>
            <a:ext cx="5363606" cy="688339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MARZO 2026</a:t>
            </a:r>
          </a:p>
          <a:p>
            <a:r>
              <a:rPr lang="en-US" sz="4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O.D.G. </a:t>
            </a:r>
            <a:br>
              <a:rPr lang="it-IT" sz="4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4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4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4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Patto per il lavoro, il clima e l’economia sociale </a:t>
            </a:r>
          </a:p>
          <a:p>
            <a:endParaRPr lang="it-IT" sz="4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it-IT" sz="4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Strategia regionale per l’economia sociale </a:t>
            </a:r>
          </a:p>
          <a:p>
            <a:endParaRPr lang="it-IT" sz="4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it-IT" sz="4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Research To innovate Italy R2I (12-13 maggio 2026)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428F076-8A82-8EE3-7C79-01475E0DD125}"/>
              </a:ext>
            </a:extLst>
          </p:cNvPr>
          <p:cNvSpPr txBox="1"/>
          <p:nvPr/>
        </p:nvSpPr>
        <p:spPr>
          <a:xfrm>
            <a:off x="1295400" y="2646732"/>
            <a:ext cx="5363606" cy="692149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8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FEBBRAIO 2026</a:t>
            </a:r>
          </a:p>
          <a:p>
            <a:r>
              <a:rPr lang="en-US" sz="8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O.D.G. </a:t>
            </a:r>
            <a:br>
              <a:rPr lang="it-IT" sz="86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86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86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“Progetto di variante al PAI Po: estensione ai bacini idrografici del Reno, Romagnoli e Conca Marecchia” dell’AdbPo</a:t>
            </a:r>
            <a:endParaRPr lang="it-IT" sz="8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86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86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Progetto di legge regionale per l’“Individuazione di aree idonee per l’installazione di impianti a fonti rinnovabili”</a:t>
            </a:r>
          </a:p>
          <a:p>
            <a:endParaRPr lang="it-IT" sz="86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86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Progetto di legge regionale recante “Misure per la promozione dell’attrattività del territorio mediante interventi in ambito aeroportuale e di sostegno alla logistica e all’intermodalità”.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711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Citazion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{E03E59A9-E898-D247-9F19-19A3C8A66560}tf10001121</Template>
  <TotalTime>656</TotalTime>
  <Words>958</Words>
  <Application>Microsoft Macintosh PowerPoint</Application>
  <PresentationFormat>Personalizzato</PresentationFormat>
  <Paragraphs>220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4" baseType="lpstr">
      <vt:lpstr>Wingdings 2</vt:lpstr>
      <vt:lpstr>Times New Roman</vt:lpstr>
      <vt:lpstr>Helvetica</vt:lpstr>
      <vt:lpstr>Century Gothic</vt:lpstr>
      <vt:lpstr>Calibri</vt:lpstr>
      <vt:lpstr>Fahkwang Light Bold</vt:lpstr>
      <vt:lpstr>Maharlika</vt:lpstr>
      <vt:lpstr>Fahkwang Light</vt:lpstr>
      <vt:lpstr>Times</vt:lpstr>
      <vt:lpstr>Franklin Gothic Book</vt:lpstr>
      <vt:lpstr>Citazione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CUP - Emilia Romagna</dc:title>
  <dc:creator>Deborah Annolino</dc:creator>
  <cp:lastModifiedBy>ALBERTO TALAMO</cp:lastModifiedBy>
  <cp:revision>39</cp:revision>
  <dcterms:created xsi:type="dcterms:W3CDTF">2006-08-16T00:00:00Z</dcterms:created>
  <dcterms:modified xsi:type="dcterms:W3CDTF">2026-04-26T17:01:06Z</dcterms:modified>
  <dc:identifier>DAFlhbn4zNk</dc:identifier>
</cp:coreProperties>
</file>